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85" r:id="rId2"/>
    <p:sldId id="256" r:id="rId3"/>
    <p:sldId id="257" r:id="rId4"/>
    <p:sldId id="267" r:id="rId5"/>
    <p:sldId id="258" r:id="rId6"/>
    <p:sldId id="268" r:id="rId7"/>
    <p:sldId id="269" r:id="rId8"/>
    <p:sldId id="259" r:id="rId9"/>
    <p:sldId id="270" r:id="rId10"/>
    <p:sldId id="271" r:id="rId11"/>
    <p:sldId id="266" r:id="rId12"/>
    <p:sldId id="273" r:id="rId13"/>
    <p:sldId id="272" r:id="rId14"/>
    <p:sldId id="274" r:id="rId15"/>
    <p:sldId id="260" r:id="rId16"/>
    <p:sldId id="278" r:id="rId17"/>
    <p:sldId id="275" r:id="rId18"/>
    <p:sldId id="265" r:id="rId19"/>
    <p:sldId id="261" r:id="rId20"/>
    <p:sldId id="276" r:id="rId21"/>
    <p:sldId id="264" r:id="rId22"/>
    <p:sldId id="277" r:id="rId23"/>
    <p:sldId id="281" r:id="rId24"/>
    <p:sldId id="282" r:id="rId25"/>
    <p:sldId id="263" r:id="rId26"/>
    <p:sldId id="26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56" autoAdjust="0"/>
    <p:restoredTop sz="92714" autoAdjust="0"/>
  </p:normalViewPr>
  <p:slideViewPr>
    <p:cSldViewPr>
      <p:cViewPr>
        <p:scale>
          <a:sx n="100" d="100"/>
          <a:sy n="100" d="100"/>
        </p:scale>
        <p:origin x="-13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77B0-31AE-411C-A87F-1033EF6427C3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2C215-9234-4A34-A6EE-09FB504C7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C215-9234-4A34-A6EE-09FB504C7272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C215-9234-4A34-A6EE-09FB504C7272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2C215-9234-4A34-A6EE-09FB504C7272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5491E1-5B9A-4C23-B19A-3BE0458F1A9D}" type="datetimeFigureOut">
              <a:rPr lang="ru-RU" smtClean="0"/>
              <a:pPr/>
              <a:t>06.05.2010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2B4A4F-251B-45B3-B8A8-A1DEF7D2D7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 spokes="8"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86;&#1084;&#1087;\Desktop\&#1057;&#1077;&#1090;&#1100;%20&#1090;&#1074;&#1086;&#1088;&#1095;&#1077;&#1089;&#1082;&#1080;&#1093;%20&#1091;&#1095;&#1080;&#1090;&#1077;&#1083;&#1077;&#1081;\&#1052;&#1077;&#1076;&#1080;&#1072;&#1091;&#1088;&#1086;&#1082;%20&#1087;&#1086;%20&#1084;&#1072;&#1090;&#1077;&#1084;&#1072;&#1090;&#1080;&#1082;&#1077;(&#1050;&#1086;&#1084;&#1072;&#1088;&#1086;&#1074;&#1072;%20&#1054;.&#1042;.)\One%20Step%20Beyond.wm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audio" Target="../media/audio1.wav"/><Relationship Id="rId9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1"/>
            <a:ext cx="9144000" cy="5572164"/>
          </a:xfrm>
        </p:spPr>
        <p:txBody>
          <a:bodyPr/>
          <a:lstStyle/>
          <a:p>
            <a:pPr algn="ctr"/>
            <a:endParaRPr lang="ru-RU" sz="5400" b="1" i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ru-RU" sz="54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Добрый день,</a:t>
            </a:r>
          </a:p>
          <a:p>
            <a:pPr algn="ctr"/>
            <a:r>
              <a:rPr lang="ru-RU" sz="54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дорогие ребята !</a:t>
            </a:r>
          </a:p>
          <a:p>
            <a:pPr algn="ctr"/>
            <a:r>
              <a:rPr lang="ru-RU" sz="54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Я приветствую вас на уроке алгебры !</a:t>
            </a:r>
          </a:p>
          <a:p>
            <a:endParaRPr lang="ru-RU" b="1" dirty="0">
              <a:ln w="1905">
                <a:solidFill>
                  <a:srgbClr val="0066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Объяснение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15404" cy="5643578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Эти  тождества  называются  </a:t>
            </a:r>
            <a:r>
              <a:rPr lang="ru-RU" sz="3200" dirty="0" smtClean="0">
                <a:solidFill>
                  <a:srgbClr val="FFFF00"/>
                </a:solidFill>
              </a:rPr>
              <a:t>формулами  сокращённого  умножения  </a:t>
            </a:r>
            <a:r>
              <a:rPr lang="ru-RU" sz="3200" dirty="0" smtClean="0"/>
              <a:t>и  если  их запомнить , то можно с успехом  использовать  при  возведении  в квадрат  суммы  или  разности  двух  выражений.</a:t>
            </a:r>
          </a:p>
          <a:p>
            <a:r>
              <a:rPr lang="ru-RU" sz="3200" dirty="0" smtClean="0"/>
              <a:t> При  использовании  этих  формул  нужно  знать , что</a:t>
            </a:r>
            <a:r>
              <a:rPr lang="en-US" sz="3200" dirty="0" smtClean="0"/>
              <a:t>     </a:t>
            </a:r>
            <a:r>
              <a:rPr lang="en-US" sz="3200" dirty="0" smtClean="0">
                <a:solidFill>
                  <a:srgbClr val="FFFF00"/>
                </a:solidFill>
              </a:rPr>
              <a:t>(b –a)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r>
              <a:rPr lang="en-US" sz="3200" dirty="0" smtClean="0">
                <a:solidFill>
                  <a:srgbClr val="FFFF00"/>
                </a:solidFill>
              </a:rPr>
              <a:t>= (a – b)</a:t>
            </a:r>
            <a:r>
              <a:rPr lang="ru-RU" sz="3200" dirty="0" smtClean="0">
                <a:solidFill>
                  <a:srgbClr val="FFFF00"/>
                </a:solidFill>
              </a:rPr>
              <a:t>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и</a:t>
            </a:r>
            <a:r>
              <a:rPr lang="en-US" sz="3200" dirty="0" smtClean="0"/>
              <a:t> </a:t>
            </a:r>
            <a:r>
              <a:rPr lang="ru-RU" sz="3200" dirty="0" smtClean="0"/>
              <a:t>             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(- a –b)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r>
              <a:rPr lang="en-US" sz="3200" dirty="0" smtClean="0">
                <a:solidFill>
                  <a:srgbClr val="FFFF00"/>
                </a:solidFill>
              </a:rPr>
              <a:t>= (a + b)</a:t>
            </a:r>
            <a:r>
              <a:rPr lang="ru-RU" sz="3200" dirty="0" smtClean="0">
                <a:solidFill>
                  <a:srgbClr val="FFFF00"/>
                </a:solidFill>
              </a:rPr>
              <a:t>²</a:t>
            </a:r>
            <a:r>
              <a:rPr lang="ru-RU" sz="3200" dirty="0" smtClean="0"/>
              <a:t>, так как </a:t>
            </a:r>
            <a:r>
              <a:rPr lang="ru-RU" sz="3200" dirty="0" smtClean="0">
                <a:solidFill>
                  <a:srgbClr val="FFFF00"/>
                </a:solidFill>
              </a:rPr>
              <a:t>(-а )² = а²</a:t>
            </a:r>
            <a:r>
              <a:rPr lang="ru-RU" sz="3200" dirty="0" smtClean="0"/>
              <a:t>. Это можно проверить  умножением  двучленов при  раскрытии  скобок. 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Вывод формул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8578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Запомните !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( а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 </a:t>
            </a:r>
            <a:r>
              <a:rPr lang="ru-RU" sz="3200" b="1" dirty="0" smtClean="0">
                <a:solidFill>
                  <a:srgbClr val="FFFF00"/>
                </a:solidFill>
              </a:rPr>
              <a:t>- квад</a:t>
            </a:r>
            <a:r>
              <a:rPr lang="ru-RU" sz="3200" dirty="0" smtClean="0">
                <a:solidFill>
                  <a:srgbClr val="FFFF00"/>
                </a:solidFill>
              </a:rPr>
              <a:t>рат суммы  </a:t>
            </a:r>
            <a:r>
              <a:rPr lang="ru-RU" sz="3200" dirty="0" smtClean="0">
                <a:solidFill>
                  <a:srgbClr val="002060"/>
                </a:solidFill>
              </a:rPr>
              <a:t>двух выражений представим в виде произведения и раскроем скобки , выполнив умножение двучлена          (а + </a:t>
            </a:r>
            <a:r>
              <a:rPr lang="en-US" sz="3200" dirty="0" smtClean="0">
                <a:solidFill>
                  <a:srgbClr val="002060"/>
                </a:solidFill>
              </a:rPr>
              <a:t>b)</a:t>
            </a:r>
            <a:r>
              <a:rPr lang="ru-RU" sz="3200" dirty="0" smtClean="0">
                <a:solidFill>
                  <a:srgbClr val="002060"/>
                </a:solidFill>
              </a:rPr>
              <a:t> на себя, приведём подобные слагаемые и  получим многочлен стандартного вида </a:t>
            </a:r>
            <a:r>
              <a:rPr lang="ru-RU" sz="3200" dirty="0" smtClean="0">
                <a:solidFill>
                  <a:srgbClr val="FFFF00"/>
                </a:solidFill>
              </a:rPr>
              <a:t>          а² + 2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( а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= </a:t>
            </a:r>
            <a:r>
              <a:rPr lang="ru-RU" sz="3200" dirty="0" smtClean="0">
                <a:solidFill>
                  <a:srgbClr val="002060"/>
                </a:solidFill>
              </a:rPr>
              <a:t>( а +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·( а +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 = а² +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+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+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² </a:t>
            </a:r>
            <a:r>
              <a:rPr lang="ru-RU" sz="3200" dirty="0" smtClean="0">
                <a:solidFill>
                  <a:srgbClr val="FFFF00"/>
                </a:solidFill>
              </a:rPr>
              <a:t>= а² + 2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²   </a:t>
            </a:r>
            <a:r>
              <a:rPr lang="ru-RU" sz="3200" dirty="0" smtClean="0">
                <a:solidFill>
                  <a:srgbClr val="002060"/>
                </a:solidFill>
              </a:rPr>
              <a:t>Сократим запись!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(     +     )² = (    )² + 2·    ·     + (    )²</a:t>
            </a:r>
          </a:p>
          <a:p>
            <a:r>
              <a:rPr lang="ru-RU" sz="3200" dirty="0" smtClean="0"/>
              <a:t>Перерисуйте схему в тетрадь !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pic>
        <p:nvPicPr>
          <p:cNvPr id="4" name="Рисунок 3" descr="C:\Users\Комп\AppData\Local\Microsoft\Windows\Temporary Internet Files\Content.IE5\ZXF9RGFG\MPj0401136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643578"/>
            <a:ext cx="88052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928662" y="5786454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14480" y="5786454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929322" y="5786454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429124" y="5786454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000364" y="5786454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000628" y="5786454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Вывод формул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(а –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 - квадрат  разности  </a:t>
            </a:r>
            <a:r>
              <a:rPr lang="ru-RU" sz="3200" dirty="0" smtClean="0">
                <a:solidFill>
                  <a:srgbClr val="002060"/>
                </a:solidFill>
              </a:rPr>
              <a:t>двух выражений представим в виде произведения и раскроем скобки , выполнив умножение двучлена  (а - </a:t>
            </a:r>
            <a:r>
              <a:rPr lang="en-US" sz="3200" dirty="0" smtClean="0">
                <a:solidFill>
                  <a:srgbClr val="002060"/>
                </a:solidFill>
              </a:rPr>
              <a:t>b)</a:t>
            </a:r>
            <a:r>
              <a:rPr lang="ru-RU" sz="3200" dirty="0" smtClean="0">
                <a:solidFill>
                  <a:srgbClr val="002060"/>
                </a:solidFill>
              </a:rPr>
              <a:t> на себя , приведём подобные слагаемые и  получим многочлен стандартного вида               </a:t>
            </a:r>
            <a:r>
              <a:rPr lang="ru-RU" sz="3200" dirty="0" smtClean="0">
                <a:solidFill>
                  <a:srgbClr val="FFFF00"/>
                </a:solidFill>
              </a:rPr>
              <a:t> а² - 2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( а –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= </a:t>
            </a:r>
            <a:r>
              <a:rPr lang="ru-RU" sz="3200" dirty="0" smtClean="0">
                <a:solidFill>
                  <a:srgbClr val="002060"/>
                </a:solidFill>
              </a:rPr>
              <a:t>( а –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·( а –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 = а² -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-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+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²         </a:t>
            </a:r>
            <a:r>
              <a:rPr lang="ru-RU" sz="3200" dirty="0" smtClean="0">
                <a:solidFill>
                  <a:srgbClr val="FFFF00"/>
                </a:solidFill>
              </a:rPr>
              <a:t>= а² - 2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²        </a:t>
            </a:r>
            <a:r>
              <a:rPr lang="ru-RU" sz="3200" dirty="0" smtClean="0">
                <a:solidFill>
                  <a:srgbClr val="002060"/>
                </a:solidFill>
              </a:rPr>
              <a:t>Сократим запись!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(     -     )² = (    )² - 2·    ·     + (    )²</a:t>
            </a:r>
          </a:p>
          <a:p>
            <a:r>
              <a:rPr lang="ru-RU" sz="3200" dirty="0" smtClean="0"/>
              <a:t>Перерисуйте схему в тетрадь !</a:t>
            </a:r>
          </a:p>
          <a:p>
            <a:endParaRPr lang="ru-RU" sz="3200" dirty="0"/>
          </a:p>
        </p:txBody>
      </p:sp>
      <p:pic>
        <p:nvPicPr>
          <p:cNvPr id="4" name="Рисунок 3" descr="C:\Users\Комп\AppData\Local\Microsoft\Windows\Temporary Internet Files\Content.IE5\ZXF9RGFG\MPj0401136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643578"/>
            <a:ext cx="88052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85786" y="5286388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00166" y="5286388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5286388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1934" y="5286388"/>
            <a:ext cx="357190" cy="35719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5286388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43438" y="5286388"/>
            <a:ext cx="357190" cy="35719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Вывод формул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(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– а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 - квадрат  разности  </a:t>
            </a:r>
            <a:r>
              <a:rPr lang="ru-RU" sz="3200" dirty="0" smtClean="0">
                <a:solidFill>
                  <a:srgbClr val="002060"/>
                </a:solidFill>
              </a:rPr>
              <a:t>двух выражений представим в виде произведения и раскроем скобки , выполнив умножение двучлена  (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–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 на себя , приведём подобные слагаемые и  получим многочлен стандартного вида              </a:t>
            </a:r>
            <a:r>
              <a:rPr lang="ru-RU" sz="3200" dirty="0" smtClean="0">
                <a:solidFill>
                  <a:srgbClr val="FFFF00"/>
                </a:solidFill>
              </a:rPr>
              <a:t> а² - 2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(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– а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>
                <a:solidFill>
                  <a:srgbClr val="FFFF00"/>
                </a:solidFill>
              </a:rPr>
              <a:t>² = </a:t>
            </a: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– а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·(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– а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ru-RU" sz="3200" dirty="0" smtClean="0">
                <a:solidFill>
                  <a:srgbClr val="002060"/>
                </a:solidFill>
              </a:rPr>
              <a:t> =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² -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- а </a:t>
            </a:r>
            <a:r>
              <a:rPr lang="en-US" sz="3200" dirty="0" smtClean="0">
                <a:solidFill>
                  <a:srgbClr val="002060"/>
                </a:solidFill>
              </a:rPr>
              <a:t>b</a:t>
            </a:r>
            <a:r>
              <a:rPr lang="ru-RU" sz="3200" dirty="0" smtClean="0">
                <a:solidFill>
                  <a:srgbClr val="002060"/>
                </a:solidFill>
              </a:rPr>
              <a:t> + а² </a:t>
            </a:r>
            <a:r>
              <a:rPr lang="ru-RU" sz="3200" dirty="0" smtClean="0">
                <a:solidFill>
                  <a:srgbClr val="FFFF00"/>
                </a:solidFill>
              </a:rPr>
              <a:t>=     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ru-RU" sz="3200" dirty="0" smtClean="0">
                <a:solidFill>
                  <a:srgbClr val="FF0000"/>
                </a:solidFill>
              </a:rPr>
              <a:t>²</a:t>
            </a:r>
            <a:r>
              <a:rPr lang="ru-RU" sz="3200" dirty="0" smtClean="0">
                <a:solidFill>
                  <a:srgbClr val="FFFF00"/>
                </a:solidFill>
              </a:rPr>
              <a:t> - 2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ru-RU" sz="3200" dirty="0" smtClean="0">
                <a:solidFill>
                  <a:srgbClr val="FF0000"/>
                </a:solidFill>
              </a:rPr>
              <a:t>а²</a:t>
            </a:r>
            <a:r>
              <a:rPr lang="ru-RU" sz="3200" dirty="0" smtClean="0">
                <a:solidFill>
                  <a:srgbClr val="FFFF00"/>
                </a:solidFill>
              </a:rPr>
              <a:t> = </a:t>
            </a:r>
            <a:r>
              <a:rPr lang="ru-RU" sz="3200" dirty="0" smtClean="0">
                <a:solidFill>
                  <a:srgbClr val="FF0000"/>
                </a:solidFill>
              </a:rPr>
              <a:t>а²</a:t>
            </a:r>
            <a:r>
              <a:rPr lang="ru-RU" sz="3200" dirty="0" smtClean="0">
                <a:solidFill>
                  <a:srgbClr val="FFFF00"/>
                </a:solidFill>
              </a:rPr>
              <a:t> - 2 а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+ </a:t>
            </a:r>
            <a:r>
              <a:rPr lang="en-US" sz="3200" dirty="0" smtClean="0">
                <a:solidFill>
                  <a:srgbClr val="FF0000"/>
                </a:solidFill>
              </a:rPr>
              <a:t>b</a:t>
            </a:r>
            <a:r>
              <a:rPr lang="ru-RU" sz="3200" dirty="0" smtClean="0">
                <a:solidFill>
                  <a:srgbClr val="FF0000"/>
                </a:solidFill>
              </a:rPr>
              <a:t>²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Так как, от перемены мест слагаемых      значение суммы не изменяется, видно,             что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(b –a)</a:t>
            </a:r>
            <a:r>
              <a:rPr lang="ru-RU" sz="3200" dirty="0" smtClean="0">
                <a:solidFill>
                  <a:srgbClr val="FFFF00"/>
                </a:solidFill>
              </a:rPr>
              <a:t>² </a:t>
            </a:r>
            <a:r>
              <a:rPr lang="en-US" sz="3200" dirty="0" smtClean="0">
                <a:solidFill>
                  <a:srgbClr val="FFFF00"/>
                </a:solidFill>
              </a:rPr>
              <a:t>= (a – b)</a:t>
            </a:r>
            <a:r>
              <a:rPr lang="ru-RU" sz="3200" dirty="0" smtClean="0">
                <a:solidFill>
                  <a:srgbClr val="FFFF00"/>
                </a:solidFill>
              </a:rPr>
              <a:t>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endParaRPr lang="ru-RU" sz="38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Вывод формул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rgbClr val="FFFF00"/>
                </a:solidFill>
              </a:rPr>
              <a:t>(</a:t>
            </a:r>
            <a:r>
              <a:rPr lang="en-US" sz="3800" dirty="0" smtClean="0">
                <a:solidFill>
                  <a:srgbClr val="FFFF00"/>
                </a:solidFill>
              </a:rPr>
              <a:t>- </a:t>
            </a:r>
            <a:r>
              <a:rPr lang="ru-RU" sz="3800" dirty="0" smtClean="0">
                <a:solidFill>
                  <a:srgbClr val="FFFF00"/>
                </a:solidFill>
              </a:rPr>
              <a:t>а –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)</a:t>
            </a:r>
            <a:r>
              <a:rPr lang="ru-RU" sz="3800" dirty="0" smtClean="0">
                <a:solidFill>
                  <a:srgbClr val="FFFF00"/>
                </a:solidFill>
              </a:rPr>
              <a:t>²  - квадрат  разности  </a:t>
            </a:r>
            <a:r>
              <a:rPr lang="ru-RU" sz="3800" dirty="0" smtClean="0">
                <a:solidFill>
                  <a:srgbClr val="002060"/>
                </a:solidFill>
              </a:rPr>
              <a:t>двух выражений представим в виде произведения и раскроем скобки, выполнив умножение двучлена              (</a:t>
            </a:r>
            <a:r>
              <a:rPr lang="en-US" sz="3800" dirty="0" smtClean="0">
                <a:solidFill>
                  <a:srgbClr val="002060"/>
                </a:solidFill>
              </a:rPr>
              <a:t>-</a:t>
            </a:r>
            <a:r>
              <a:rPr lang="ru-RU" sz="3800" dirty="0" smtClean="0">
                <a:solidFill>
                  <a:srgbClr val="002060"/>
                </a:solidFill>
              </a:rPr>
              <a:t> а </a:t>
            </a:r>
            <a:r>
              <a:rPr lang="en-US" sz="3800" dirty="0" smtClean="0">
                <a:solidFill>
                  <a:srgbClr val="002060"/>
                </a:solidFill>
              </a:rPr>
              <a:t>-</a:t>
            </a:r>
            <a:r>
              <a:rPr lang="ru-RU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smtClean="0">
                <a:solidFill>
                  <a:srgbClr val="002060"/>
                </a:solidFill>
              </a:rPr>
              <a:t>b)</a:t>
            </a:r>
            <a:r>
              <a:rPr lang="ru-RU" sz="3800" dirty="0" smtClean="0">
                <a:solidFill>
                  <a:srgbClr val="002060"/>
                </a:solidFill>
              </a:rPr>
              <a:t> на себя , приведём подобные слагаемые и  получим многочлен стандартного вида</a:t>
            </a:r>
            <a:r>
              <a:rPr lang="ru-RU" sz="3800" dirty="0" smtClean="0">
                <a:solidFill>
                  <a:srgbClr val="FFFF00"/>
                </a:solidFill>
              </a:rPr>
              <a:t>                   а² + 2 а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 +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² </a:t>
            </a:r>
            <a:endParaRPr lang="ru-RU" sz="3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800" dirty="0" smtClean="0">
                <a:solidFill>
                  <a:srgbClr val="FFFF00"/>
                </a:solidFill>
              </a:rPr>
              <a:t>(</a:t>
            </a:r>
            <a:r>
              <a:rPr lang="en-US" sz="3800" dirty="0" smtClean="0">
                <a:solidFill>
                  <a:srgbClr val="FFFF00"/>
                </a:solidFill>
              </a:rPr>
              <a:t>-</a:t>
            </a:r>
            <a:r>
              <a:rPr lang="ru-RU" sz="3800" dirty="0" smtClean="0">
                <a:solidFill>
                  <a:srgbClr val="FFFF00"/>
                </a:solidFill>
              </a:rPr>
              <a:t> а –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)</a:t>
            </a:r>
            <a:r>
              <a:rPr lang="ru-RU" sz="3800" dirty="0" smtClean="0">
                <a:solidFill>
                  <a:srgbClr val="FFFF00"/>
                </a:solidFill>
              </a:rPr>
              <a:t>² = </a:t>
            </a:r>
            <a:r>
              <a:rPr lang="ru-RU" sz="3800" dirty="0" smtClean="0">
                <a:solidFill>
                  <a:srgbClr val="002060"/>
                </a:solidFill>
              </a:rPr>
              <a:t>(</a:t>
            </a:r>
            <a:r>
              <a:rPr lang="en-US" sz="3800" dirty="0" smtClean="0">
                <a:solidFill>
                  <a:srgbClr val="002060"/>
                </a:solidFill>
              </a:rPr>
              <a:t>-</a:t>
            </a:r>
            <a:r>
              <a:rPr lang="ru-RU" sz="3800" dirty="0" smtClean="0">
                <a:solidFill>
                  <a:srgbClr val="002060"/>
                </a:solidFill>
              </a:rPr>
              <a:t> а – </a:t>
            </a:r>
            <a:r>
              <a:rPr lang="en-US" sz="3800" dirty="0" smtClean="0">
                <a:solidFill>
                  <a:srgbClr val="002060"/>
                </a:solidFill>
              </a:rPr>
              <a:t>b</a:t>
            </a:r>
            <a:r>
              <a:rPr lang="ru-RU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smtClean="0">
                <a:solidFill>
                  <a:srgbClr val="002060"/>
                </a:solidFill>
              </a:rPr>
              <a:t>)</a:t>
            </a:r>
            <a:r>
              <a:rPr lang="ru-RU" sz="3800" dirty="0" smtClean="0">
                <a:solidFill>
                  <a:srgbClr val="002060"/>
                </a:solidFill>
              </a:rPr>
              <a:t>·(</a:t>
            </a:r>
            <a:r>
              <a:rPr lang="en-US" sz="3800" dirty="0" smtClean="0">
                <a:solidFill>
                  <a:srgbClr val="002060"/>
                </a:solidFill>
              </a:rPr>
              <a:t>-</a:t>
            </a:r>
            <a:r>
              <a:rPr lang="ru-RU" sz="3800" dirty="0" smtClean="0">
                <a:solidFill>
                  <a:srgbClr val="002060"/>
                </a:solidFill>
              </a:rPr>
              <a:t> а – </a:t>
            </a:r>
            <a:r>
              <a:rPr lang="en-US" sz="3800" dirty="0" smtClean="0">
                <a:solidFill>
                  <a:srgbClr val="002060"/>
                </a:solidFill>
              </a:rPr>
              <a:t>b</a:t>
            </a:r>
            <a:r>
              <a:rPr lang="ru-RU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smtClean="0">
                <a:solidFill>
                  <a:srgbClr val="002060"/>
                </a:solidFill>
              </a:rPr>
              <a:t>)</a:t>
            </a:r>
            <a:r>
              <a:rPr lang="ru-RU" sz="3800" dirty="0" smtClean="0">
                <a:solidFill>
                  <a:srgbClr val="002060"/>
                </a:solidFill>
              </a:rPr>
              <a:t> =                                     </a:t>
            </a:r>
            <a:r>
              <a:rPr lang="ru-RU" sz="3800" dirty="0" smtClean="0">
                <a:solidFill>
                  <a:srgbClr val="FF0000"/>
                </a:solidFill>
              </a:rPr>
              <a:t>(</a:t>
            </a:r>
            <a:r>
              <a:rPr lang="en-US" sz="3800" dirty="0" smtClean="0">
                <a:solidFill>
                  <a:srgbClr val="FF0000"/>
                </a:solidFill>
              </a:rPr>
              <a:t>-</a:t>
            </a:r>
            <a:r>
              <a:rPr lang="ru-RU" sz="3800" dirty="0" smtClean="0">
                <a:solidFill>
                  <a:srgbClr val="FF0000"/>
                </a:solidFill>
              </a:rPr>
              <a:t> а)² </a:t>
            </a:r>
            <a:r>
              <a:rPr lang="ru-RU" sz="3800" dirty="0" smtClean="0">
                <a:solidFill>
                  <a:srgbClr val="002060"/>
                </a:solidFill>
              </a:rPr>
              <a:t>+ а </a:t>
            </a:r>
            <a:r>
              <a:rPr lang="en-US" sz="3800" dirty="0" smtClean="0">
                <a:solidFill>
                  <a:srgbClr val="002060"/>
                </a:solidFill>
              </a:rPr>
              <a:t>b</a:t>
            </a:r>
            <a:r>
              <a:rPr lang="ru-RU" sz="3800" dirty="0" smtClean="0">
                <a:solidFill>
                  <a:srgbClr val="002060"/>
                </a:solidFill>
              </a:rPr>
              <a:t> + а </a:t>
            </a:r>
            <a:r>
              <a:rPr lang="en-US" sz="3800" dirty="0" smtClean="0">
                <a:solidFill>
                  <a:srgbClr val="002060"/>
                </a:solidFill>
              </a:rPr>
              <a:t>b</a:t>
            </a:r>
            <a:r>
              <a:rPr lang="ru-RU" sz="3800" dirty="0" smtClean="0">
                <a:solidFill>
                  <a:srgbClr val="002060"/>
                </a:solidFill>
              </a:rPr>
              <a:t> + </a:t>
            </a:r>
            <a:r>
              <a:rPr lang="en-US" sz="3800" dirty="0" smtClean="0">
                <a:solidFill>
                  <a:srgbClr val="002060"/>
                </a:solidFill>
              </a:rPr>
              <a:t>b</a:t>
            </a:r>
            <a:r>
              <a:rPr lang="ru-RU" sz="3800" dirty="0" smtClean="0">
                <a:solidFill>
                  <a:srgbClr val="002060"/>
                </a:solidFill>
              </a:rPr>
              <a:t>² </a:t>
            </a:r>
            <a:r>
              <a:rPr lang="ru-RU" sz="3800" dirty="0" smtClean="0">
                <a:solidFill>
                  <a:srgbClr val="FFFF00"/>
                </a:solidFill>
              </a:rPr>
              <a:t>= а² + 2 а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 +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² </a:t>
            </a:r>
            <a:r>
              <a:rPr lang="ru-RU" sz="3800" dirty="0" smtClean="0">
                <a:solidFill>
                  <a:srgbClr val="002060"/>
                </a:solidFill>
              </a:rPr>
              <a:t>,                        так как     (- а )² = (-а )·(-а ) = а²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Следовательно,</a:t>
            </a:r>
          </a:p>
          <a:p>
            <a:pPr>
              <a:buNone/>
            </a:pPr>
            <a:r>
              <a:rPr lang="ru-RU" sz="3800" dirty="0" smtClean="0">
                <a:solidFill>
                  <a:srgbClr val="FFFF00"/>
                </a:solidFill>
              </a:rPr>
              <a:t>                </a:t>
            </a:r>
            <a:r>
              <a:rPr lang="en-US" sz="3800" dirty="0" smtClean="0">
                <a:solidFill>
                  <a:srgbClr val="FFFF00"/>
                </a:solidFill>
              </a:rPr>
              <a:t>(- a –b)</a:t>
            </a:r>
            <a:r>
              <a:rPr lang="ru-RU" sz="3800" dirty="0" smtClean="0">
                <a:solidFill>
                  <a:srgbClr val="FFFF00"/>
                </a:solidFill>
              </a:rPr>
              <a:t>² </a:t>
            </a:r>
            <a:r>
              <a:rPr lang="en-US" sz="3800" dirty="0" smtClean="0">
                <a:solidFill>
                  <a:srgbClr val="FFFF00"/>
                </a:solidFill>
              </a:rPr>
              <a:t>=</a:t>
            </a:r>
            <a:r>
              <a:rPr lang="ru-RU" sz="3800" dirty="0" smtClean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(a + b)</a:t>
            </a:r>
            <a:r>
              <a:rPr lang="ru-RU" sz="3800" dirty="0" smtClean="0">
                <a:solidFill>
                  <a:srgbClr val="FFFF00"/>
                </a:solidFill>
              </a:rPr>
              <a:t>² = а² + 2 а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 + </a:t>
            </a:r>
            <a:r>
              <a:rPr lang="en-US" sz="3800" dirty="0" smtClean="0">
                <a:solidFill>
                  <a:srgbClr val="FFFF00"/>
                </a:solidFill>
              </a:rPr>
              <a:t>b</a:t>
            </a:r>
            <a:r>
              <a:rPr lang="ru-RU" sz="3800" dirty="0" smtClean="0">
                <a:solidFill>
                  <a:srgbClr val="FFFF00"/>
                </a:solidFill>
              </a:rPr>
              <a:t>²</a:t>
            </a:r>
            <a:endParaRPr lang="ru-RU" sz="3800" dirty="0" smtClean="0">
              <a:solidFill>
                <a:srgbClr val="002060"/>
              </a:solidFill>
            </a:endParaRPr>
          </a:p>
          <a:p>
            <a:r>
              <a:rPr lang="ru-RU" sz="3800" dirty="0" smtClean="0"/>
              <a:t>Выучите эти формулы и учитесь  их              правильно читать ! (см. учебник  стр.65 )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Комп\AppData\Local\Microsoft\Windows\Temporary Internet Files\Content.IE5\3G03UFMN\MCj0396272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6745" y="5926455"/>
            <a:ext cx="89725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Применение на практике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Отмечу , что на этих формулах основаны некоторые математические фокусы ,  позволяющие производить вычисления в уме. Что мы и попытались сделать в начале урока.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103² = (100 </a:t>
            </a:r>
            <a:r>
              <a:rPr lang="ru-RU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002060"/>
                </a:solidFill>
              </a:rPr>
              <a:t> 3)² = 100² </a:t>
            </a:r>
            <a:r>
              <a:rPr lang="ru-RU" sz="3200" dirty="0" smtClean="0">
                <a:solidFill>
                  <a:srgbClr val="FFFF00"/>
                </a:solidFill>
              </a:rPr>
              <a:t>+ 2</a:t>
            </a:r>
            <a:r>
              <a:rPr lang="ru-RU" sz="3200" dirty="0" smtClean="0">
                <a:solidFill>
                  <a:srgbClr val="002060"/>
                </a:solidFill>
              </a:rPr>
              <a:t>·100·3 + 2² =        10000 + 600 + 9 = 10609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</a:rPr>
              <a:t>292² = (300 </a:t>
            </a:r>
            <a:r>
              <a:rPr lang="ru-RU" sz="3200" dirty="0" smtClean="0">
                <a:solidFill>
                  <a:srgbClr val="FFFF00"/>
                </a:solidFill>
              </a:rPr>
              <a:t>-</a:t>
            </a:r>
            <a:r>
              <a:rPr lang="ru-RU" sz="3200" dirty="0" smtClean="0">
                <a:solidFill>
                  <a:srgbClr val="002060"/>
                </a:solidFill>
              </a:rPr>
              <a:t> 8)² = 300² </a:t>
            </a:r>
            <a:r>
              <a:rPr lang="ru-RU" sz="3200" dirty="0" smtClean="0">
                <a:solidFill>
                  <a:srgbClr val="FFFF00"/>
                </a:solidFill>
              </a:rPr>
              <a:t>- 2</a:t>
            </a:r>
            <a:r>
              <a:rPr lang="ru-RU" sz="3200" dirty="0" smtClean="0">
                <a:solidFill>
                  <a:srgbClr val="002060"/>
                </a:solidFill>
              </a:rPr>
              <a:t>·300·8+ 8² =          90000 + 4800 + 64 = 94864</a:t>
            </a:r>
          </a:p>
          <a:p>
            <a:endParaRPr lang="ru-RU" sz="1800" dirty="0"/>
          </a:p>
        </p:txBody>
      </p:sp>
      <p:pic>
        <p:nvPicPr>
          <p:cNvPr id="4" name="Рисунок 3" descr="C:\Users\Комп\AppData\Local\Microsoft\Windows\Temporary Internet Files\Content.IE5\URTDIRPI\MCj0397526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500678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Применение на практике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Но самый элегантный фокус связан с возведением в квадрат чисел , оканчивающихся цифрой 5.     Приведём пример: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85² = (80 </a:t>
            </a:r>
            <a:r>
              <a:rPr lang="ru-RU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002060"/>
                </a:solidFill>
              </a:rPr>
              <a:t> 5)² =80² </a:t>
            </a:r>
            <a:r>
              <a:rPr lang="ru-RU" sz="3200" dirty="0" smtClean="0">
                <a:solidFill>
                  <a:srgbClr val="FFFF00"/>
                </a:solidFill>
              </a:rPr>
              <a:t>+2</a:t>
            </a:r>
            <a:r>
              <a:rPr lang="ru-RU" sz="3200" dirty="0" smtClean="0">
                <a:solidFill>
                  <a:srgbClr val="002060"/>
                </a:solidFill>
              </a:rPr>
              <a:t>·80·5 + 5² = 80·(80 + 10)    + 25 = 80·90 + 25 = 7200 + 25 = 7225</a:t>
            </a:r>
          </a:p>
          <a:p>
            <a:r>
              <a:rPr lang="ru-RU" sz="3200" dirty="0" smtClean="0"/>
              <a:t>Заметьте , что для вычисления 85² достаточно было умножить 8 на 9 и к полученному результату приписать справа 25. Аналогично поступаем и в других случаях. Например,           </a:t>
            </a:r>
            <a:r>
              <a:rPr lang="ru-RU" sz="3200" dirty="0" smtClean="0">
                <a:solidFill>
                  <a:srgbClr val="002060"/>
                </a:solidFill>
              </a:rPr>
              <a:t>105² = 11025 </a:t>
            </a:r>
            <a:r>
              <a:rPr lang="ru-RU" sz="3200" dirty="0" smtClean="0"/>
              <a:t>(10·11 =110 и к полученному  результату приписали справа 25 ).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Применение на практике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29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При использовании  формул квадрата суммы и квадрата разности для раскрытия скобок в упрощении выражений , необходимо твердо установить какая формула используется и привести сумму или разность, возводимую в квадрат в соответствие с формулой. Например :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а)</a:t>
            </a:r>
            <a:r>
              <a:rPr lang="ru-RU" sz="3200" dirty="0" smtClean="0">
                <a:solidFill>
                  <a:srgbClr val="002060"/>
                </a:solidFill>
              </a:rPr>
              <a:t>  (-3а + 5</a:t>
            </a:r>
            <a:r>
              <a:rPr lang="en-US" sz="3200" dirty="0" smtClean="0">
                <a:solidFill>
                  <a:srgbClr val="002060"/>
                </a:solidFill>
              </a:rPr>
              <a:t>x)</a:t>
            </a:r>
            <a:r>
              <a:rPr lang="ru-RU" sz="3200" dirty="0" smtClean="0">
                <a:solidFill>
                  <a:srgbClr val="002060"/>
                </a:solidFill>
              </a:rPr>
              <a:t>² </a:t>
            </a:r>
            <a:r>
              <a:rPr lang="en-US" sz="3200" dirty="0" smtClean="0">
                <a:solidFill>
                  <a:srgbClr val="002060"/>
                </a:solidFill>
              </a:rPr>
              <a:t>= (</a:t>
            </a:r>
            <a:r>
              <a:rPr lang="ru-RU" sz="3200" dirty="0" smtClean="0">
                <a:solidFill>
                  <a:srgbClr val="002060"/>
                </a:solidFill>
              </a:rPr>
              <a:t>5</a:t>
            </a:r>
            <a:r>
              <a:rPr lang="en-US" sz="3200" dirty="0" smtClean="0">
                <a:solidFill>
                  <a:srgbClr val="002060"/>
                </a:solidFill>
              </a:rPr>
              <a:t>x </a:t>
            </a:r>
            <a:r>
              <a:rPr lang="en-US" sz="3200" dirty="0" smtClean="0">
                <a:solidFill>
                  <a:srgbClr val="FFFF00"/>
                </a:solidFill>
              </a:rPr>
              <a:t>–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3</a:t>
            </a:r>
            <a:r>
              <a:rPr lang="en-US" sz="3200" dirty="0" smtClean="0">
                <a:solidFill>
                  <a:srgbClr val="002060"/>
                </a:solidFill>
              </a:rPr>
              <a:t>a)</a:t>
            </a:r>
            <a:r>
              <a:rPr lang="ru-RU" sz="3200" dirty="0" smtClean="0">
                <a:solidFill>
                  <a:srgbClr val="002060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=</a:t>
            </a:r>
            <a:r>
              <a:rPr lang="ru-RU" sz="3200" dirty="0" smtClean="0">
                <a:solidFill>
                  <a:srgbClr val="002060"/>
                </a:solidFill>
              </a:rPr>
              <a:t>                                          </a:t>
            </a:r>
            <a:r>
              <a:rPr lang="en-US" sz="3200" dirty="0" smtClean="0">
                <a:solidFill>
                  <a:srgbClr val="002060"/>
                </a:solidFill>
              </a:rPr>
              <a:t> (</a:t>
            </a:r>
            <a:r>
              <a:rPr lang="ru-RU" sz="3200" dirty="0" smtClean="0">
                <a:solidFill>
                  <a:srgbClr val="002060"/>
                </a:solidFill>
              </a:rPr>
              <a:t>5</a:t>
            </a:r>
            <a:r>
              <a:rPr lang="en-US" sz="3200" dirty="0" smtClean="0">
                <a:solidFill>
                  <a:srgbClr val="002060"/>
                </a:solidFill>
              </a:rPr>
              <a:t>x)</a:t>
            </a:r>
            <a:r>
              <a:rPr lang="ru-RU" sz="3200" dirty="0" smtClean="0">
                <a:solidFill>
                  <a:srgbClr val="002060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r>
              <a:rPr lang="ru-RU" sz="3200" dirty="0" smtClean="0">
                <a:solidFill>
                  <a:srgbClr val="FFFF00"/>
                </a:solidFill>
              </a:rPr>
              <a:t> 2</a:t>
            </a:r>
            <a:r>
              <a:rPr lang="ru-RU" sz="3200" dirty="0" smtClean="0">
                <a:solidFill>
                  <a:srgbClr val="002060"/>
                </a:solidFill>
              </a:rPr>
              <a:t>·5</a:t>
            </a:r>
            <a:r>
              <a:rPr lang="en-US" sz="3200" dirty="0" smtClean="0">
                <a:solidFill>
                  <a:srgbClr val="002060"/>
                </a:solidFill>
              </a:rPr>
              <a:t>x</a:t>
            </a:r>
            <a:r>
              <a:rPr lang="ru-RU" sz="3200" dirty="0" smtClean="0">
                <a:solidFill>
                  <a:srgbClr val="002060"/>
                </a:solidFill>
              </a:rPr>
              <a:t>·3</a:t>
            </a:r>
            <a:r>
              <a:rPr lang="en-US" sz="3200" dirty="0" smtClean="0">
                <a:solidFill>
                  <a:srgbClr val="002060"/>
                </a:solidFill>
              </a:rPr>
              <a:t>a +(</a:t>
            </a:r>
            <a:r>
              <a:rPr lang="ru-RU" sz="3200" dirty="0" smtClean="0">
                <a:solidFill>
                  <a:srgbClr val="002060"/>
                </a:solidFill>
              </a:rPr>
              <a:t>3</a:t>
            </a:r>
            <a:r>
              <a:rPr lang="en-US" sz="3200" dirty="0" smtClean="0">
                <a:solidFill>
                  <a:srgbClr val="002060"/>
                </a:solidFill>
              </a:rPr>
              <a:t>a)</a:t>
            </a:r>
            <a:r>
              <a:rPr lang="ru-RU" sz="3200" dirty="0" smtClean="0">
                <a:solidFill>
                  <a:srgbClr val="002060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=</a:t>
            </a:r>
            <a:r>
              <a:rPr lang="ru-RU" sz="3200" dirty="0" smtClean="0">
                <a:solidFill>
                  <a:srgbClr val="002060"/>
                </a:solidFill>
              </a:rPr>
              <a:t> 25</a:t>
            </a:r>
            <a:r>
              <a:rPr lang="en-US" sz="3200" dirty="0" smtClean="0">
                <a:solidFill>
                  <a:srgbClr val="002060"/>
                </a:solidFill>
              </a:rPr>
              <a:t>x</a:t>
            </a:r>
            <a:r>
              <a:rPr lang="ru-RU" sz="3200" dirty="0" smtClean="0">
                <a:solidFill>
                  <a:srgbClr val="002060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– </a:t>
            </a:r>
            <a:r>
              <a:rPr lang="ru-RU" sz="3200" dirty="0" smtClean="0">
                <a:solidFill>
                  <a:srgbClr val="002060"/>
                </a:solidFill>
              </a:rPr>
              <a:t>30</a:t>
            </a:r>
            <a:r>
              <a:rPr lang="en-US" sz="3200" dirty="0" smtClean="0">
                <a:solidFill>
                  <a:srgbClr val="002060"/>
                </a:solidFill>
              </a:rPr>
              <a:t>ax +</a:t>
            </a:r>
            <a:r>
              <a:rPr lang="ru-RU" sz="3200" dirty="0" smtClean="0">
                <a:solidFill>
                  <a:srgbClr val="002060"/>
                </a:solidFill>
              </a:rPr>
              <a:t>9</a:t>
            </a:r>
            <a:r>
              <a:rPr lang="en-US" sz="3200" dirty="0" smtClean="0">
                <a:solidFill>
                  <a:srgbClr val="002060"/>
                </a:solidFill>
              </a:rPr>
              <a:t>a</a:t>
            </a:r>
            <a:r>
              <a:rPr lang="ru-RU" sz="3200" dirty="0" smtClean="0">
                <a:solidFill>
                  <a:srgbClr val="002060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б)  </a:t>
            </a:r>
            <a:r>
              <a:rPr lang="ru-RU" sz="3200" dirty="0" smtClean="0">
                <a:solidFill>
                  <a:srgbClr val="002060"/>
                </a:solidFill>
              </a:rPr>
              <a:t>(-1,5</a:t>
            </a:r>
            <a:r>
              <a:rPr lang="en-US" sz="3200" dirty="0" smtClean="0">
                <a:solidFill>
                  <a:srgbClr val="002060"/>
                </a:solidFill>
              </a:rPr>
              <a:t>x –</a:t>
            </a:r>
            <a:r>
              <a:rPr lang="ru-RU" sz="3200" dirty="0" smtClean="0">
                <a:solidFill>
                  <a:srgbClr val="002060"/>
                </a:solidFill>
              </a:rPr>
              <a:t> 4,5</a:t>
            </a:r>
            <a:r>
              <a:rPr lang="en-US" sz="3200" dirty="0" smtClean="0">
                <a:solidFill>
                  <a:srgbClr val="002060"/>
                </a:solidFill>
              </a:rPr>
              <a:t>y</a:t>
            </a:r>
            <a:r>
              <a:rPr lang="ru-RU" sz="3200" dirty="0" smtClean="0">
                <a:solidFill>
                  <a:srgbClr val="002060"/>
                </a:solidFill>
              </a:rPr>
              <a:t>)²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(1</a:t>
            </a:r>
            <a:r>
              <a:rPr lang="ru-RU" sz="3200" dirty="0" smtClean="0">
                <a:solidFill>
                  <a:srgbClr val="002060"/>
                </a:solidFill>
              </a:rPr>
              <a:t>,5</a:t>
            </a:r>
            <a:r>
              <a:rPr lang="en-US" sz="3200" dirty="0" smtClean="0">
                <a:solidFill>
                  <a:srgbClr val="002060"/>
                </a:solidFill>
              </a:rPr>
              <a:t>x</a:t>
            </a:r>
            <a:r>
              <a:rPr lang="ru-RU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002060"/>
                </a:solidFill>
              </a:rPr>
              <a:t>4,5</a:t>
            </a:r>
            <a:r>
              <a:rPr lang="en-US" sz="3200" dirty="0" smtClean="0">
                <a:solidFill>
                  <a:srgbClr val="002060"/>
                </a:solidFill>
              </a:rPr>
              <a:t>y</a:t>
            </a:r>
            <a:r>
              <a:rPr lang="ru-RU" sz="3200" dirty="0" smtClean="0">
                <a:solidFill>
                  <a:srgbClr val="002060"/>
                </a:solidFill>
              </a:rPr>
              <a:t>)² </a:t>
            </a:r>
            <a:r>
              <a:rPr lang="en-US" sz="3200" dirty="0" smtClean="0">
                <a:solidFill>
                  <a:srgbClr val="002060"/>
                </a:solidFill>
              </a:rPr>
              <a:t>=</a:t>
            </a:r>
            <a:r>
              <a:rPr lang="ru-RU" sz="3200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sz="3200" dirty="0" smtClean="0">
                <a:solidFill>
                  <a:srgbClr val="002060"/>
                </a:solidFill>
              </a:rPr>
              <a:t>(1</a:t>
            </a:r>
            <a:r>
              <a:rPr lang="ru-RU" sz="3200" dirty="0" smtClean="0">
                <a:solidFill>
                  <a:srgbClr val="002060"/>
                </a:solidFill>
              </a:rPr>
              <a:t>,5</a:t>
            </a:r>
            <a:r>
              <a:rPr lang="en-US" sz="3200" dirty="0" smtClean="0">
                <a:solidFill>
                  <a:srgbClr val="002060"/>
                </a:solidFill>
              </a:rPr>
              <a:t>x)</a:t>
            </a:r>
            <a:r>
              <a:rPr lang="ru-RU" sz="3200" dirty="0" smtClean="0">
                <a:solidFill>
                  <a:srgbClr val="002060"/>
                </a:solidFill>
              </a:rPr>
              <a:t>² </a:t>
            </a:r>
            <a:r>
              <a:rPr lang="ru-RU" sz="3200" dirty="0" smtClean="0">
                <a:solidFill>
                  <a:srgbClr val="FFFF00"/>
                </a:solidFill>
              </a:rPr>
              <a:t>+ 2</a:t>
            </a:r>
            <a:r>
              <a:rPr lang="ru-RU" sz="3200" dirty="0" smtClean="0">
                <a:solidFill>
                  <a:srgbClr val="002060"/>
                </a:solidFill>
              </a:rPr>
              <a:t>·1,5</a:t>
            </a:r>
            <a:r>
              <a:rPr lang="en-US" sz="3200" dirty="0" smtClean="0">
                <a:solidFill>
                  <a:srgbClr val="002060"/>
                </a:solidFill>
              </a:rPr>
              <a:t>x</a:t>
            </a:r>
            <a:r>
              <a:rPr lang="ru-RU" sz="3200" dirty="0" smtClean="0">
                <a:solidFill>
                  <a:srgbClr val="002060"/>
                </a:solidFill>
              </a:rPr>
              <a:t>·4,5</a:t>
            </a:r>
            <a:r>
              <a:rPr lang="en-US" sz="3200" dirty="0" smtClean="0">
                <a:solidFill>
                  <a:srgbClr val="002060"/>
                </a:solidFill>
              </a:rPr>
              <a:t>y</a:t>
            </a:r>
            <a:r>
              <a:rPr lang="ru-RU" sz="3200" dirty="0" smtClean="0">
                <a:solidFill>
                  <a:srgbClr val="002060"/>
                </a:solidFill>
              </a:rPr>
              <a:t> + </a:t>
            </a:r>
            <a:r>
              <a:rPr lang="en-US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 smtClean="0">
                <a:solidFill>
                  <a:srgbClr val="002060"/>
                </a:solidFill>
              </a:rPr>
              <a:t>4,5</a:t>
            </a:r>
            <a:r>
              <a:rPr lang="en-US" sz="3200" dirty="0" smtClean="0">
                <a:solidFill>
                  <a:srgbClr val="002060"/>
                </a:solidFill>
              </a:rPr>
              <a:t>y)</a:t>
            </a:r>
            <a:r>
              <a:rPr lang="ru-RU" sz="3200" dirty="0" smtClean="0">
                <a:solidFill>
                  <a:srgbClr val="002060"/>
                </a:solidFill>
              </a:rPr>
              <a:t>² = …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75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Физминутка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Green Sea Turtl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571500"/>
            <a:ext cx="9144000" cy="6286500"/>
          </a:xfrm>
        </p:spPr>
      </p:pic>
      <p:pic>
        <p:nvPicPr>
          <p:cNvPr id="10" name="One Step Beyon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6429396"/>
            <a:ext cx="428604" cy="42860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Практикум (1уровень)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/>
              <a:t>А теперь попробуйте использовать полученные знания , выполнив  в тетради задания по образцу :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Задание 4.Используя формулы, раскройте скобки:       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Образец:</a:t>
            </a:r>
          </a:p>
          <a:p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а</a:t>
            </a:r>
            <a:r>
              <a:rPr lang="en-US" sz="3800" dirty="0" smtClean="0">
                <a:solidFill>
                  <a:srgbClr val="002060"/>
                </a:solidFill>
              </a:rPr>
              <a:t>) </a:t>
            </a:r>
            <a:r>
              <a:rPr lang="ru-RU" sz="3800" dirty="0" smtClean="0"/>
              <a:t>(</a:t>
            </a:r>
            <a:r>
              <a:rPr lang="en-US" sz="3800" dirty="0" smtClean="0"/>
              <a:t>c </a:t>
            </a:r>
            <a:r>
              <a:rPr lang="en-US" sz="3800" dirty="0" smtClean="0">
                <a:solidFill>
                  <a:srgbClr val="FFFF00"/>
                </a:solidFill>
              </a:rPr>
              <a:t>+</a:t>
            </a:r>
            <a:r>
              <a:rPr lang="en-US" sz="3800" dirty="0" smtClean="0"/>
              <a:t> d)</a:t>
            </a:r>
            <a:r>
              <a:rPr lang="ru-RU" sz="3800" dirty="0" smtClean="0"/>
              <a:t>²</a:t>
            </a:r>
            <a:r>
              <a:rPr lang="en-US" sz="3800" dirty="0" smtClean="0"/>
              <a:t> = c</a:t>
            </a:r>
            <a:r>
              <a:rPr lang="ru-RU" sz="3800" dirty="0" smtClean="0"/>
              <a:t>²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+ 2</a:t>
            </a:r>
            <a:r>
              <a:rPr lang="en-US" sz="3800" dirty="0" smtClean="0"/>
              <a:t>cd + d</a:t>
            </a:r>
            <a:r>
              <a:rPr lang="ru-RU" sz="3800" dirty="0" smtClean="0"/>
              <a:t>²</a:t>
            </a:r>
            <a:r>
              <a:rPr lang="en-US" sz="3800" dirty="0" smtClean="0"/>
              <a:t>     </a:t>
            </a:r>
          </a:p>
          <a:p>
            <a:r>
              <a:rPr lang="en-US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б</a:t>
            </a:r>
            <a:r>
              <a:rPr lang="en-US" sz="3800" dirty="0" smtClean="0">
                <a:solidFill>
                  <a:srgbClr val="002060"/>
                </a:solidFill>
              </a:rPr>
              <a:t>) </a:t>
            </a:r>
            <a:r>
              <a:rPr lang="en-US" sz="3800" dirty="0" smtClean="0"/>
              <a:t>(m </a:t>
            </a:r>
            <a:r>
              <a:rPr lang="en-US" sz="3800" dirty="0" smtClean="0">
                <a:solidFill>
                  <a:srgbClr val="FFFF00"/>
                </a:solidFill>
              </a:rPr>
              <a:t>–</a:t>
            </a:r>
            <a:r>
              <a:rPr lang="en-US" sz="3800" dirty="0" smtClean="0"/>
              <a:t> n)</a:t>
            </a:r>
            <a:r>
              <a:rPr lang="ru-RU" sz="3800" dirty="0" smtClean="0"/>
              <a:t>²</a:t>
            </a:r>
            <a:r>
              <a:rPr lang="en-US" sz="3800" dirty="0" smtClean="0"/>
              <a:t> = m</a:t>
            </a:r>
            <a:r>
              <a:rPr lang="ru-RU" sz="3800" dirty="0" smtClean="0"/>
              <a:t>²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- 2</a:t>
            </a:r>
            <a:r>
              <a:rPr lang="en-US" sz="3800" dirty="0" smtClean="0"/>
              <a:t>mn + n</a:t>
            </a:r>
            <a:r>
              <a:rPr lang="ru-RU" sz="3800" dirty="0" smtClean="0"/>
              <a:t>²</a:t>
            </a:r>
            <a:r>
              <a:rPr lang="en-US" sz="3800" dirty="0" smtClean="0"/>
              <a:t> </a:t>
            </a:r>
          </a:p>
          <a:p>
            <a:r>
              <a:rPr lang="en-US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в</a:t>
            </a:r>
            <a:r>
              <a:rPr lang="en-US" sz="3800" dirty="0" smtClean="0">
                <a:solidFill>
                  <a:srgbClr val="002060"/>
                </a:solidFill>
              </a:rPr>
              <a:t>) </a:t>
            </a:r>
            <a:r>
              <a:rPr lang="en-US" sz="3800" dirty="0" smtClean="0"/>
              <a:t>(c </a:t>
            </a:r>
            <a:r>
              <a:rPr lang="en-US" sz="3800" dirty="0" smtClean="0">
                <a:solidFill>
                  <a:srgbClr val="FFFF00"/>
                </a:solidFill>
              </a:rPr>
              <a:t>+</a:t>
            </a:r>
            <a:r>
              <a:rPr lang="en-US" sz="3800" dirty="0" smtClean="0"/>
              <a:t> 8)</a:t>
            </a:r>
            <a:r>
              <a:rPr lang="ru-RU" sz="3800" dirty="0" smtClean="0"/>
              <a:t>²</a:t>
            </a:r>
            <a:r>
              <a:rPr lang="en-US" sz="3800" dirty="0" smtClean="0"/>
              <a:t> = c</a:t>
            </a:r>
            <a:r>
              <a:rPr lang="ru-RU" sz="3800" dirty="0" smtClean="0"/>
              <a:t>²</a:t>
            </a:r>
            <a:r>
              <a:rPr lang="en-US" sz="3800" dirty="0" smtClean="0"/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+2</a:t>
            </a:r>
            <a:r>
              <a:rPr lang="ru-RU" sz="3800" dirty="0" smtClean="0"/>
              <a:t>·</a:t>
            </a:r>
            <a:r>
              <a:rPr lang="en-US" sz="3800" dirty="0" smtClean="0"/>
              <a:t>c</a:t>
            </a:r>
            <a:r>
              <a:rPr lang="ru-RU" sz="3800" dirty="0" smtClean="0"/>
              <a:t>·</a:t>
            </a:r>
            <a:r>
              <a:rPr lang="en-US" sz="3800" dirty="0" smtClean="0"/>
              <a:t>8 + 8</a:t>
            </a:r>
            <a:r>
              <a:rPr lang="ru-RU" sz="3800" dirty="0" smtClean="0"/>
              <a:t>²</a:t>
            </a:r>
            <a:r>
              <a:rPr lang="en-US" sz="3800" dirty="0" smtClean="0"/>
              <a:t> = c</a:t>
            </a:r>
            <a:r>
              <a:rPr lang="ru-RU" sz="3800" dirty="0" smtClean="0"/>
              <a:t>²</a:t>
            </a:r>
            <a:r>
              <a:rPr lang="en-US" sz="3800" dirty="0" smtClean="0"/>
              <a:t> + 16c + 64  </a:t>
            </a:r>
            <a:endParaRPr lang="ru-RU" sz="3800" dirty="0" smtClean="0"/>
          </a:p>
          <a:p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г) </a:t>
            </a:r>
            <a:r>
              <a:rPr lang="ru-RU" sz="3800" dirty="0" smtClean="0"/>
              <a:t>(12 </a:t>
            </a:r>
            <a:r>
              <a:rPr lang="ru-RU" sz="3800" dirty="0" smtClean="0">
                <a:solidFill>
                  <a:srgbClr val="FFFF00"/>
                </a:solidFill>
              </a:rPr>
              <a:t>– </a:t>
            </a:r>
            <a:r>
              <a:rPr lang="en-US" sz="3800" dirty="0" smtClean="0"/>
              <a:t>p)</a:t>
            </a:r>
            <a:r>
              <a:rPr lang="ru-RU" sz="3800" dirty="0" smtClean="0"/>
              <a:t>²</a:t>
            </a:r>
            <a:r>
              <a:rPr lang="en-US" sz="3800" dirty="0" smtClean="0"/>
              <a:t> = </a:t>
            </a:r>
            <a:r>
              <a:rPr lang="ru-RU" sz="3800" dirty="0" smtClean="0"/>
              <a:t>12² </a:t>
            </a:r>
            <a:r>
              <a:rPr lang="ru-RU" sz="3800" dirty="0" smtClean="0">
                <a:solidFill>
                  <a:srgbClr val="FFFF00"/>
                </a:solidFill>
              </a:rPr>
              <a:t>– 2</a:t>
            </a:r>
            <a:r>
              <a:rPr lang="ru-RU" sz="3800" dirty="0" smtClean="0"/>
              <a:t>·12</a:t>
            </a:r>
            <a:r>
              <a:rPr lang="en-US" sz="3800" dirty="0" smtClean="0"/>
              <a:t> </a:t>
            </a:r>
            <a:r>
              <a:rPr lang="ru-RU" sz="3800" dirty="0" smtClean="0"/>
              <a:t>·</a:t>
            </a:r>
            <a:r>
              <a:rPr lang="en-US" sz="3800" dirty="0" smtClean="0"/>
              <a:t> p</a:t>
            </a:r>
            <a:r>
              <a:rPr lang="ru-RU" sz="3800" dirty="0" smtClean="0"/>
              <a:t> + </a:t>
            </a:r>
            <a:r>
              <a:rPr lang="en-US" sz="3800" dirty="0" smtClean="0"/>
              <a:t>p</a:t>
            </a:r>
            <a:r>
              <a:rPr lang="ru-RU" sz="3800" dirty="0" smtClean="0"/>
              <a:t>² = 144 – 24</a:t>
            </a:r>
            <a:r>
              <a:rPr lang="en-US" sz="3800" dirty="0" smtClean="0"/>
              <a:t>p</a:t>
            </a:r>
            <a:r>
              <a:rPr lang="ru-RU" sz="3800" dirty="0" smtClean="0"/>
              <a:t> + </a:t>
            </a:r>
            <a:r>
              <a:rPr lang="en-US" sz="3800" dirty="0" smtClean="0"/>
              <a:t>p</a:t>
            </a:r>
            <a:r>
              <a:rPr lang="ru-RU" sz="3800" dirty="0" smtClean="0"/>
              <a:t>²</a:t>
            </a:r>
            <a:endParaRPr lang="en-US" sz="3800" dirty="0" smtClean="0"/>
          </a:p>
          <a:p>
            <a:r>
              <a:rPr lang="ru-RU" sz="3800" dirty="0" smtClean="0">
                <a:solidFill>
                  <a:srgbClr val="002060"/>
                </a:solidFill>
              </a:rPr>
              <a:t>Выполните самостоятельно: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а)</a:t>
            </a:r>
            <a:r>
              <a:rPr lang="en-US" sz="3800" dirty="0" smtClean="0">
                <a:solidFill>
                  <a:srgbClr val="002060"/>
                </a:solidFill>
              </a:rPr>
              <a:t> </a:t>
            </a:r>
            <a:r>
              <a:rPr lang="en-US" sz="3800" dirty="0" smtClean="0"/>
              <a:t>(a + x)</a:t>
            </a:r>
            <a:r>
              <a:rPr lang="ru-RU" sz="3800" dirty="0" smtClean="0"/>
              <a:t>² </a:t>
            </a:r>
            <a:r>
              <a:rPr lang="en-US" sz="3800" dirty="0" smtClean="0"/>
              <a:t>=</a:t>
            </a:r>
            <a:r>
              <a:rPr lang="ru-RU" sz="3800" dirty="0" smtClean="0"/>
              <a:t>   </a:t>
            </a:r>
            <a:r>
              <a:rPr lang="en-US" sz="3800" dirty="0" smtClean="0"/>
              <a:t>     </a:t>
            </a:r>
            <a:r>
              <a:rPr lang="ru-RU" sz="3800" dirty="0" smtClean="0">
                <a:solidFill>
                  <a:srgbClr val="002060"/>
                </a:solidFill>
              </a:rPr>
              <a:t> б) </a:t>
            </a:r>
            <a:r>
              <a:rPr lang="en-US" sz="3800" dirty="0" smtClean="0"/>
              <a:t>(b – y)</a:t>
            </a:r>
            <a:r>
              <a:rPr lang="ru-RU" sz="3800" dirty="0" smtClean="0"/>
              <a:t>² </a:t>
            </a:r>
            <a:r>
              <a:rPr lang="en-US" sz="3800" dirty="0" smtClean="0"/>
              <a:t>=</a:t>
            </a:r>
            <a:r>
              <a:rPr lang="ru-RU" sz="3800" dirty="0" smtClean="0"/>
              <a:t>  </a:t>
            </a:r>
            <a:r>
              <a:rPr lang="en-US" sz="3800" dirty="0" smtClean="0"/>
              <a:t>      </a:t>
            </a:r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в) </a:t>
            </a:r>
            <a:r>
              <a:rPr lang="en-US" sz="3800" dirty="0" smtClean="0"/>
              <a:t>(9 + b)</a:t>
            </a:r>
            <a:r>
              <a:rPr lang="ru-RU" sz="3800" dirty="0" smtClean="0"/>
              <a:t>² </a:t>
            </a:r>
            <a:r>
              <a:rPr lang="en-US" sz="3800" dirty="0" smtClean="0"/>
              <a:t>=</a:t>
            </a:r>
            <a:r>
              <a:rPr lang="ru-RU" sz="3800" dirty="0" smtClean="0"/>
              <a:t> </a:t>
            </a:r>
            <a:r>
              <a:rPr lang="en-US" sz="3800" dirty="0" smtClean="0"/>
              <a:t>      </a:t>
            </a:r>
            <a:r>
              <a:rPr lang="ru-RU" sz="3800" dirty="0" smtClean="0"/>
              <a:t>  </a:t>
            </a:r>
            <a:r>
              <a:rPr lang="ru-RU" sz="3800" dirty="0" smtClean="0">
                <a:solidFill>
                  <a:srgbClr val="002060"/>
                </a:solidFill>
              </a:rPr>
              <a:t>г) </a:t>
            </a:r>
            <a:r>
              <a:rPr lang="en-US" sz="3800" dirty="0" smtClean="0"/>
              <a:t>(a – 5)</a:t>
            </a:r>
            <a:r>
              <a:rPr lang="ru-RU" sz="3800" dirty="0" smtClean="0"/>
              <a:t>² </a:t>
            </a:r>
            <a:r>
              <a:rPr lang="en-US" sz="3800" dirty="0" smtClean="0"/>
              <a:t>=</a:t>
            </a:r>
            <a:r>
              <a:rPr lang="ru-RU" sz="3800" dirty="0" smtClean="0"/>
              <a:t> </a:t>
            </a:r>
            <a:endParaRPr lang="en-US" sz="3800" dirty="0" smtClean="0"/>
          </a:p>
          <a:p>
            <a:endParaRPr lang="en-US" sz="3200" dirty="0" smtClean="0"/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Комп\AppData\Local\Microsoft\Windows\Temporary Internet Files\Content.IE5\3G03UFMN\MCj0396742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285992"/>
            <a:ext cx="1647825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25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42918"/>
            <a:ext cx="8229600" cy="207170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Формулы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сокращённого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умножения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331698"/>
            <a:ext cx="7786742" cy="2526194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–практикум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 класс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Комарова Ольга Владимировна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МОУ СОШ №4 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Стрежевой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Томской области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7072313" y="4929188"/>
            <a:ext cx="1881187" cy="1665287"/>
            <a:chOff x="4455" y="3105"/>
            <a:chExt cx="1185" cy="1049"/>
          </a:xfrm>
          <a:effectLst>
            <a:outerShdw blurRad="50800" dist="50800" dir="18540000" algn="ctr" rotWithShape="0">
              <a:schemeClr val="accent2">
                <a:lumMod val="75000"/>
                <a:alpha val="43000"/>
              </a:schemeClr>
            </a:outerShdw>
          </a:effectLst>
        </p:grpSpPr>
        <p:sp>
          <p:nvSpPr>
            <p:cNvPr id="9218" name="AutoShape 2"/>
            <p:cNvSpPr>
              <a:spLocks noChangeAspect="1" noChangeArrowheads="1" noTextEdit="1"/>
            </p:cNvSpPr>
            <p:nvPr/>
          </p:nvSpPr>
          <p:spPr bwMode="auto">
            <a:xfrm>
              <a:off x="4455" y="3105"/>
              <a:ext cx="1185" cy="1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4544" y="3246"/>
              <a:ext cx="1038" cy="849"/>
            </a:xfrm>
            <a:custGeom>
              <a:avLst/>
              <a:gdLst/>
              <a:ahLst/>
              <a:cxnLst>
                <a:cxn ang="0">
                  <a:pos x="2077" y="390"/>
                </a:cxn>
                <a:cxn ang="0">
                  <a:pos x="2073" y="430"/>
                </a:cxn>
                <a:cxn ang="0">
                  <a:pos x="2064" y="542"/>
                </a:cxn>
                <a:cxn ang="0">
                  <a:pos x="2050" y="706"/>
                </a:cxn>
                <a:cxn ang="0">
                  <a:pos x="2033" y="904"/>
                </a:cxn>
                <a:cxn ang="0">
                  <a:pos x="2012" y="1120"/>
                </a:cxn>
                <a:cxn ang="0">
                  <a:pos x="1989" y="1336"/>
                </a:cxn>
                <a:cxn ang="0">
                  <a:pos x="1964" y="1535"/>
                </a:cxn>
                <a:cxn ang="0">
                  <a:pos x="1940" y="1698"/>
                </a:cxn>
                <a:cxn ang="0">
                  <a:pos x="201" y="1628"/>
                </a:cxn>
                <a:cxn ang="0">
                  <a:pos x="0" y="0"/>
                </a:cxn>
                <a:cxn ang="0">
                  <a:pos x="2077" y="390"/>
                </a:cxn>
              </a:cxnLst>
              <a:rect l="0" t="0" r="r" b="b"/>
              <a:pathLst>
                <a:path w="2077" h="1698">
                  <a:moveTo>
                    <a:pt x="2077" y="390"/>
                  </a:moveTo>
                  <a:lnTo>
                    <a:pt x="2073" y="430"/>
                  </a:lnTo>
                  <a:lnTo>
                    <a:pt x="2064" y="542"/>
                  </a:lnTo>
                  <a:lnTo>
                    <a:pt x="2050" y="706"/>
                  </a:lnTo>
                  <a:lnTo>
                    <a:pt x="2033" y="904"/>
                  </a:lnTo>
                  <a:lnTo>
                    <a:pt x="2012" y="1120"/>
                  </a:lnTo>
                  <a:lnTo>
                    <a:pt x="1989" y="1336"/>
                  </a:lnTo>
                  <a:lnTo>
                    <a:pt x="1964" y="1535"/>
                  </a:lnTo>
                  <a:lnTo>
                    <a:pt x="1940" y="1698"/>
                  </a:lnTo>
                  <a:lnTo>
                    <a:pt x="201" y="1628"/>
                  </a:lnTo>
                  <a:lnTo>
                    <a:pt x="0" y="0"/>
                  </a:lnTo>
                  <a:lnTo>
                    <a:pt x="2077" y="39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4599" y="3356"/>
              <a:ext cx="933" cy="615"/>
            </a:xfrm>
            <a:custGeom>
              <a:avLst/>
              <a:gdLst/>
              <a:ahLst/>
              <a:cxnLst>
                <a:cxn ang="0">
                  <a:pos x="1867" y="322"/>
                </a:cxn>
                <a:cxn ang="0">
                  <a:pos x="1864" y="351"/>
                </a:cxn>
                <a:cxn ang="0">
                  <a:pos x="1856" y="427"/>
                </a:cxn>
                <a:cxn ang="0">
                  <a:pos x="1845" y="541"/>
                </a:cxn>
                <a:cxn ang="0">
                  <a:pos x="1830" y="679"/>
                </a:cxn>
                <a:cxn ang="0">
                  <a:pos x="1811" y="828"/>
                </a:cxn>
                <a:cxn ang="0">
                  <a:pos x="1792" y="978"/>
                </a:cxn>
                <a:cxn ang="0">
                  <a:pos x="1771" y="1115"/>
                </a:cxn>
                <a:cxn ang="0">
                  <a:pos x="1750" y="1228"/>
                </a:cxn>
                <a:cxn ang="0">
                  <a:pos x="190" y="1160"/>
                </a:cxn>
                <a:cxn ang="0">
                  <a:pos x="0" y="0"/>
                </a:cxn>
                <a:cxn ang="0">
                  <a:pos x="1867" y="322"/>
                </a:cxn>
              </a:cxnLst>
              <a:rect l="0" t="0" r="r" b="b"/>
              <a:pathLst>
                <a:path w="1867" h="1228">
                  <a:moveTo>
                    <a:pt x="1867" y="322"/>
                  </a:moveTo>
                  <a:lnTo>
                    <a:pt x="1864" y="351"/>
                  </a:lnTo>
                  <a:lnTo>
                    <a:pt x="1856" y="427"/>
                  </a:lnTo>
                  <a:lnTo>
                    <a:pt x="1845" y="541"/>
                  </a:lnTo>
                  <a:lnTo>
                    <a:pt x="1830" y="679"/>
                  </a:lnTo>
                  <a:lnTo>
                    <a:pt x="1811" y="828"/>
                  </a:lnTo>
                  <a:lnTo>
                    <a:pt x="1792" y="978"/>
                  </a:lnTo>
                  <a:lnTo>
                    <a:pt x="1771" y="1115"/>
                  </a:lnTo>
                  <a:lnTo>
                    <a:pt x="1750" y="1228"/>
                  </a:lnTo>
                  <a:lnTo>
                    <a:pt x="190" y="1160"/>
                  </a:lnTo>
                  <a:lnTo>
                    <a:pt x="0" y="0"/>
                  </a:lnTo>
                  <a:lnTo>
                    <a:pt x="1867" y="322"/>
                  </a:lnTo>
                  <a:close/>
                </a:path>
              </a:pathLst>
            </a:custGeom>
            <a:solidFill>
              <a:srgbClr val="9BBA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4719" y="3440"/>
              <a:ext cx="130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6"/>
                </a:cxn>
                <a:cxn ang="0">
                  <a:pos x="255" y="430"/>
                </a:cxn>
                <a:cxn ang="0">
                  <a:pos x="261" y="42"/>
                </a:cxn>
                <a:cxn ang="0">
                  <a:pos x="0" y="0"/>
                </a:cxn>
              </a:cxnLst>
              <a:rect l="0" t="0" r="r" b="b"/>
              <a:pathLst>
                <a:path w="261" h="430">
                  <a:moveTo>
                    <a:pt x="0" y="0"/>
                  </a:moveTo>
                  <a:lnTo>
                    <a:pt x="11" y="406"/>
                  </a:lnTo>
                  <a:lnTo>
                    <a:pt x="255" y="430"/>
                  </a:lnTo>
                  <a:lnTo>
                    <a:pt x="261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5292" y="3530"/>
              <a:ext cx="130" cy="2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5"/>
                </a:cxn>
                <a:cxn ang="0">
                  <a:pos x="255" y="430"/>
                </a:cxn>
                <a:cxn ang="0">
                  <a:pos x="262" y="42"/>
                </a:cxn>
                <a:cxn ang="0">
                  <a:pos x="0" y="0"/>
                </a:cxn>
              </a:cxnLst>
              <a:rect l="0" t="0" r="r" b="b"/>
              <a:pathLst>
                <a:path w="262" h="430">
                  <a:moveTo>
                    <a:pt x="0" y="0"/>
                  </a:moveTo>
                  <a:lnTo>
                    <a:pt x="11" y="405"/>
                  </a:lnTo>
                  <a:lnTo>
                    <a:pt x="255" y="430"/>
                  </a:lnTo>
                  <a:lnTo>
                    <a:pt x="26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913" y="3464"/>
              <a:ext cx="130" cy="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25"/>
                </a:cxn>
                <a:cxn ang="0">
                  <a:pos x="255" y="649"/>
                </a:cxn>
                <a:cxn ang="0">
                  <a:pos x="261" y="43"/>
                </a:cxn>
                <a:cxn ang="0">
                  <a:pos x="0" y="0"/>
                </a:cxn>
              </a:cxnLst>
              <a:rect l="0" t="0" r="r" b="b"/>
              <a:pathLst>
                <a:path w="261" h="649">
                  <a:moveTo>
                    <a:pt x="0" y="0"/>
                  </a:moveTo>
                  <a:lnTo>
                    <a:pt x="11" y="625"/>
                  </a:lnTo>
                  <a:lnTo>
                    <a:pt x="255" y="649"/>
                  </a:lnTo>
                  <a:lnTo>
                    <a:pt x="26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758" y="3839"/>
              <a:ext cx="185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8"/>
                </a:cxn>
                <a:cxn ang="0">
                  <a:pos x="359" y="136"/>
                </a:cxn>
                <a:cxn ang="0">
                  <a:pos x="368" y="14"/>
                </a:cxn>
                <a:cxn ang="0">
                  <a:pos x="0" y="0"/>
                </a:cxn>
              </a:cxnLst>
              <a:rect l="0" t="0" r="r" b="b"/>
              <a:pathLst>
                <a:path w="368" h="136">
                  <a:moveTo>
                    <a:pt x="0" y="0"/>
                  </a:moveTo>
                  <a:lnTo>
                    <a:pt x="15" y="128"/>
                  </a:lnTo>
                  <a:lnTo>
                    <a:pt x="359" y="136"/>
                  </a:lnTo>
                  <a:lnTo>
                    <a:pt x="368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5175" y="3513"/>
              <a:ext cx="50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79"/>
                </a:cxn>
                <a:cxn ang="0">
                  <a:pos x="97" y="189"/>
                </a:cxn>
                <a:cxn ang="0">
                  <a:pos x="100" y="20"/>
                </a:cxn>
                <a:cxn ang="0">
                  <a:pos x="0" y="0"/>
                </a:cxn>
              </a:cxnLst>
              <a:rect l="0" t="0" r="r" b="b"/>
              <a:pathLst>
                <a:path w="100" h="189">
                  <a:moveTo>
                    <a:pt x="0" y="0"/>
                  </a:moveTo>
                  <a:lnTo>
                    <a:pt x="3" y="179"/>
                  </a:lnTo>
                  <a:lnTo>
                    <a:pt x="97" y="189"/>
                  </a:lnTo>
                  <a:lnTo>
                    <a:pt x="10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5103" y="3500"/>
              <a:ext cx="50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78"/>
                </a:cxn>
                <a:cxn ang="0">
                  <a:pos x="97" y="189"/>
                </a:cxn>
                <a:cxn ang="0">
                  <a:pos x="100" y="19"/>
                </a:cxn>
                <a:cxn ang="0">
                  <a:pos x="0" y="0"/>
                </a:cxn>
              </a:cxnLst>
              <a:rect l="0" t="0" r="r" b="b"/>
              <a:pathLst>
                <a:path w="100" h="189">
                  <a:moveTo>
                    <a:pt x="0" y="0"/>
                  </a:moveTo>
                  <a:lnTo>
                    <a:pt x="3" y="178"/>
                  </a:lnTo>
                  <a:lnTo>
                    <a:pt x="97" y="189"/>
                  </a:lnTo>
                  <a:lnTo>
                    <a:pt x="10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5177" y="3625"/>
              <a:ext cx="50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79"/>
                </a:cxn>
                <a:cxn ang="0">
                  <a:pos x="98" y="189"/>
                </a:cxn>
                <a:cxn ang="0">
                  <a:pos x="100" y="18"/>
                </a:cxn>
                <a:cxn ang="0">
                  <a:pos x="0" y="0"/>
                </a:cxn>
              </a:cxnLst>
              <a:rect l="0" t="0" r="r" b="b"/>
              <a:pathLst>
                <a:path w="100" h="189">
                  <a:moveTo>
                    <a:pt x="0" y="0"/>
                  </a:moveTo>
                  <a:lnTo>
                    <a:pt x="5" y="179"/>
                  </a:lnTo>
                  <a:lnTo>
                    <a:pt x="98" y="189"/>
                  </a:lnTo>
                  <a:lnTo>
                    <a:pt x="10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5105" y="3612"/>
              <a:ext cx="50" cy="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78"/>
                </a:cxn>
                <a:cxn ang="0">
                  <a:pos x="98" y="189"/>
                </a:cxn>
                <a:cxn ang="0">
                  <a:pos x="100" y="19"/>
                </a:cxn>
                <a:cxn ang="0">
                  <a:pos x="0" y="0"/>
                </a:cxn>
              </a:cxnLst>
              <a:rect l="0" t="0" r="r" b="b"/>
              <a:pathLst>
                <a:path w="100" h="189">
                  <a:moveTo>
                    <a:pt x="0" y="0"/>
                  </a:moveTo>
                  <a:lnTo>
                    <a:pt x="5" y="178"/>
                  </a:lnTo>
                  <a:lnTo>
                    <a:pt x="98" y="189"/>
                  </a:lnTo>
                  <a:lnTo>
                    <a:pt x="10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4590" y="3402"/>
              <a:ext cx="34" cy="82"/>
            </a:xfrm>
            <a:custGeom>
              <a:avLst/>
              <a:gdLst/>
              <a:ahLst/>
              <a:cxnLst>
                <a:cxn ang="0">
                  <a:pos x="53" y="85"/>
                </a:cxn>
                <a:cxn ang="0">
                  <a:pos x="53" y="71"/>
                </a:cxn>
                <a:cxn ang="0">
                  <a:pos x="55" y="56"/>
                </a:cxn>
                <a:cxn ang="0">
                  <a:pos x="58" y="41"/>
                </a:cxn>
                <a:cxn ang="0">
                  <a:pos x="63" y="25"/>
                </a:cxn>
                <a:cxn ang="0">
                  <a:pos x="58" y="23"/>
                </a:cxn>
                <a:cxn ang="0">
                  <a:pos x="52" y="20"/>
                </a:cxn>
                <a:cxn ang="0">
                  <a:pos x="49" y="17"/>
                </a:cxn>
                <a:cxn ang="0">
                  <a:pos x="44" y="13"/>
                </a:cxn>
                <a:cxn ang="0">
                  <a:pos x="40" y="10"/>
                </a:cxn>
                <a:cxn ang="0">
                  <a:pos x="35" y="7"/>
                </a:cxn>
                <a:cxn ang="0">
                  <a:pos x="30" y="3"/>
                </a:cxn>
                <a:cxn ang="0">
                  <a:pos x="26" y="0"/>
                </a:cxn>
                <a:cxn ang="0">
                  <a:pos x="22" y="17"/>
                </a:cxn>
                <a:cxn ang="0">
                  <a:pos x="19" y="38"/>
                </a:cxn>
                <a:cxn ang="0">
                  <a:pos x="14" y="62"/>
                </a:cxn>
                <a:cxn ang="0">
                  <a:pos x="10" y="87"/>
                </a:cxn>
                <a:cxn ang="0">
                  <a:pos x="7" y="100"/>
                </a:cxn>
                <a:cxn ang="0">
                  <a:pos x="5" y="115"/>
                </a:cxn>
                <a:cxn ang="0">
                  <a:pos x="3" y="131"/>
                </a:cxn>
                <a:cxn ang="0">
                  <a:pos x="0" y="145"/>
                </a:cxn>
                <a:cxn ang="0">
                  <a:pos x="2" y="146"/>
                </a:cxn>
                <a:cxn ang="0">
                  <a:pos x="6" y="151"/>
                </a:cxn>
                <a:cxn ang="0">
                  <a:pos x="12" y="155"/>
                </a:cxn>
                <a:cxn ang="0">
                  <a:pos x="20" y="160"/>
                </a:cxn>
                <a:cxn ang="0">
                  <a:pos x="30" y="163"/>
                </a:cxn>
                <a:cxn ang="0">
                  <a:pos x="42" y="165"/>
                </a:cxn>
                <a:cxn ang="0">
                  <a:pos x="56" y="162"/>
                </a:cxn>
                <a:cxn ang="0">
                  <a:pos x="70" y="154"/>
                </a:cxn>
                <a:cxn ang="0">
                  <a:pos x="53" y="85"/>
                </a:cxn>
              </a:cxnLst>
              <a:rect l="0" t="0" r="r" b="b"/>
              <a:pathLst>
                <a:path w="70" h="165">
                  <a:moveTo>
                    <a:pt x="53" y="85"/>
                  </a:moveTo>
                  <a:lnTo>
                    <a:pt x="53" y="71"/>
                  </a:lnTo>
                  <a:lnTo>
                    <a:pt x="55" y="56"/>
                  </a:lnTo>
                  <a:lnTo>
                    <a:pt x="58" y="41"/>
                  </a:lnTo>
                  <a:lnTo>
                    <a:pt x="63" y="25"/>
                  </a:lnTo>
                  <a:lnTo>
                    <a:pt x="58" y="23"/>
                  </a:lnTo>
                  <a:lnTo>
                    <a:pt x="52" y="20"/>
                  </a:lnTo>
                  <a:lnTo>
                    <a:pt x="49" y="17"/>
                  </a:lnTo>
                  <a:lnTo>
                    <a:pt x="44" y="13"/>
                  </a:lnTo>
                  <a:lnTo>
                    <a:pt x="40" y="10"/>
                  </a:lnTo>
                  <a:lnTo>
                    <a:pt x="35" y="7"/>
                  </a:lnTo>
                  <a:lnTo>
                    <a:pt x="30" y="3"/>
                  </a:lnTo>
                  <a:lnTo>
                    <a:pt x="26" y="0"/>
                  </a:lnTo>
                  <a:lnTo>
                    <a:pt x="22" y="17"/>
                  </a:lnTo>
                  <a:lnTo>
                    <a:pt x="19" y="38"/>
                  </a:lnTo>
                  <a:lnTo>
                    <a:pt x="14" y="62"/>
                  </a:lnTo>
                  <a:lnTo>
                    <a:pt x="10" y="87"/>
                  </a:lnTo>
                  <a:lnTo>
                    <a:pt x="7" y="100"/>
                  </a:lnTo>
                  <a:lnTo>
                    <a:pt x="5" y="115"/>
                  </a:lnTo>
                  <a:lnTo>
                    <a:pt x="3" y="131"/>
                  </a:lnTo>
                  <a:lnTo>
                    <a:pt x="0" y="145"/>
                  </a:lnTo>
                  <a:lnTo>
                    <a:pt x="2" y="146"/>
                  </a:lnTo>
                  <a:lnTo>
                    <a:pt x="6" y="151"/>
                  </a:lnTo>
                  <a:lnTo>
                    <a:pt x="12" y="155"/>
                  </a:lnTo>
                  <a:lnTo>
                    <a:pt x="20" y="160"/>
                  </a:lnTo>
                  <a:lnTo>
                    <a:pt x="30" y="163"/>
                  </a:lnTo>
                  <a:lnTo>
                    <a:pt x="42" y="165"/>
                  </a:lnTo>
                  <a:lnTo>
                    <a:pt x="56" y="162"/>
                  </a:lnTo>
                  <a:lnTo>
                    <a:pt x="70" y="154"/>
                  </a:lnTo>
                  <a:lnTo>
                    <a:pt x="53" y="85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590" y="3444"/>
              <a:ext cx="34" cy="4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8" y="0"/>
                </a:cxn>
                <a:cxn ang="0">
                  <a:pos x="42" y="1"/>
                </a:cxn>
                <a:cxn ang="0">
                  <a:pos x="37" y="1"/>
                </a:cxn>
                <a:cxn ang="0">
                  <a:pos x="32" y="1"/>
                </a:cxn>
                <a:cxn ang="0">
                  <a:pos x="26" y="1"/>
                </a:cxn>
                <a:cxn ang="0">
                  <a:pos x="21" y="1"/>
                </a:cxn>
                <a:cxn ang="0">
                  <a:pos x="15" y="2"/>
                </a:cxn>
                <a:cxn ang="0">
                  <a:pos x="10" y="2"/>
                </a:cxn>
                <a:cxn ang="0">
                  <a:pos x="7" y="15"/>
                </a:cxn>
                <a:cxn ang="0">
                  <a:pos x="5" y="30"/>
                </a:cxn>
                <a:cxn ang="0">
                  <a:pos x="3" y="46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6" y="66"/>
                </a:cxn>
                <a:cxn ang="0">
                  <a:pos x="12" y="70"/>
                </a:cxn>
                <a:cxn ang="0">
                  <a:pos x="20" y="75"/>
                </a:cxn>
                <a:cxn ang="0">
                  <a:pos x="30" y="78"/>
                </a:cxn>
                <a:cxn ang="0">
                  <a:pos x="42" y="80"/>
                </a:cxn>
                <a:cxn ang="0">
                  <a:pos x="56" y="77"/>
                </a:cxn>
                <a:cxn ang="0">
                  <a:pos x="70" y="69"/>
                </a:cxn>
                <a:cxn ang="0">
                  <a:pos x="53" y="0"/>
                </a:cxn>
              </a:cxnLst>
              <a:rect l="0" t="0" r="r" b="b"/>
              <a:pathLst>
                <a:path w="70" h="80">
                  <a:moveTo>
                    <a:pt x="53" y="0"/>
                  </a:moveTo>
                  <a:lnTo>
                    <a:pt x="48" y="0"/>
                  </a:lnTo>
                  <a:lnTo>
                    <a:pt x="42" y="1"/>
                  </a:lnTo>
                  <a:lnTo>
                    <a:pt x="37" y="1"/>
                  </a:lnTo>
                  <a:lnTo>
                    <a:pt x="32" y="1"/>
                  </a:lnTo>
                  <a:lnTo>
                    <a:pt x="26" y="1"/>
                  </a:lnTo>
                  <a:lnTo>
                    <a:pt x="21" y="1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7" y="15"/>
                  </a:lnTo>
                  <a:lnTo>
                    <a:pt x="5" y="30"/>
                  </a:lnTo>
                  <a:lnTo>
                    <a:pt x="3" y="46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6" y="66"/>
                  </a:lnTo>
                  <a:lnTo>
                    <a:pt x="12" y="70"/>
                  </a:lnTo>
                  <a:lnTo>
                    <a:pt x="20" y="75"/>
                  </a:lnTo>
                  <a:lnTo>
                    <a:pt x="30" y="78"/>
                  </a:lnTo>
                  <a:lnTo>
                    <a:pt x="42" y="80"/>
                  </a:lnTo>
                  <a:lnTo>
                    <a:pt x="56" y="77"/>
                  </a:lnTo>
                  <a:lnTo>
                    <a:pt x="70" y="6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4594" y="3402"/>
              <a:ext cx="27" cy="4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3"/>
                </a:cxn>
                <a:cxn ang="0">
                  <a:pos x="25" y="7"/>
                </a:cxn>
                <a:cxn ang="0">
                  <a:pos x="30" y="10"/>
                </a:cxn>
                <a:cxn ang="0">
                  <a:pos x="34" y="13"/>
                </a:cxn>
                <a:cxn ang="0">
                  <a:pos x="39" y="17"/>
                </a:cxn>
                <a:cxn ang="0">
                  <a:pos x="42" y="20"/>
                </a:cxn>
                <a:cxn ang="0">
                  <a:pos x="48" y="23"/>
                </a:cxn>
                <a:cxn ang="0">
                  <a:pos x="53" y="25"/>
                </a:cxn>
                <a:cxn ang="0">
                  <a:pos x="48" y="41"/>
                </a:cxn>
                <a:cxn ang="0">
                  <a:pos x="45" y="56"/>
                </a:cxn>
                <a:cxn ang="0">
                  <a:pos x="43" y="71"/>
                </a:cxn>
                <a:cxn ang="0">
                  <a:pos x="43" y="85"/>
                </a:cxn>
                <a:cxn ang="0">
                  <a:pos x="38" y="85"/>
                </a:cxn>
                <a:cxn ang="0">
                  <a:pos x="32" y="86"/>
                </a:cxn>
                <a:cxn ang="0">
                  <a:pos x="27" y="86"/>
                </a:cxn>
                <a:cxn ang="0">
                  <a:pos x="22" y="86"/>
                </a:cxn>
                <a:cxn ang="0">
                  <a:pos x="16" y="86"/>
                </a:cxn>
                <a:cxn ang="0">
                  <a:pos x="11" y="86"/>
                </a:cxn>
                <a:cxn ang="0">
                  <a:pos x="5" y="87"/>
                </a:cxn>
                <a:cxn ang="0">
                  <a:pos x="0" y="87"/>
                </a:cxn>
                <a:cxn ang="0">
                  <a:pos x="4" y="62"/>
                </a:cxn>
                <a:cxn ang="0">
                  <a:pos x="9" y="38"/>
                </a:cxn>
                <a:cxn ang="0">
                  <a:pos x="12" y="17"/>
                </a:cxn>
                <a:cxn ang="0">
                  <a:pos x="16" y="0"/>
                </a:cxn>
              </a:cxnLst>
              <a:rect l="0" t="0" r="r" b="b"/>
              <a:pathLst>
                <a:path w="53" h="87">
                  <a:moveTo>
                    <a:pt x="16" y="0"/>
                  </a:moveTo>
                  <a:lnTo>
                    <a:pt x="20" y="3"/>
                  </a:lnTo>
                  <a:lnTo>
                    <a:pt x="25" y="7"/>
                  </a:lnTo>
                  <a:lnTo>
                    <a:pt x="30" y="10"/>
                  </a:lnTo>
                  <a:lnTo>
                    <a:pt x="34" y="13"/>
                  </a:lnTo>
                  <a:lnTo>
                    <a:pt x="39" y="17"/>
                  </a:lnTo>
                  <a:lnTo>
                    <a:pt x="42" y="20"/>
                  </a:lnTo>
                  <a:lnTo>
                    <a:pt x="48" y="23"/>
                  </a:lnTo>
                  <a:lnTo>
                    <a:pt x="53" y="25"/>
                  </a:lnTo>
                  <a:lnTo>
                    <a:pt x="48" y="41"/>
                  </a:lnTo>
                  <a:lnTo>
                    <a:pt x="45" y="56"/>
                  </a:lnTo>
                  <a:lnTo>
                    <a:pt x="43" y="71"/>
                  </a:lnTo>
                  <a:lnTo>
                    <a:pt x="43" y="85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6"/>
                  </a:lnTo>
                  <a:lnTo>
                    <a:pt x="11" y="86"/>
                  </a:lnTo>
                  <a:lnTo>
                    <a:pt x="5" y="87"/>
                  </a:lnTo>
                  <a:lnTo>
                    <a:pt x="0" y="87"/>
                  </a:lnTo>
                  <a:lnTo>
                    <a:pt x="4" y="62"/>
                  </a:lnTo>
                  <a:lnTo>
                    <a:pt x="9" y="38"/>
                  </a:lnTo>
                  <a:lnTo>
                    <a:pt x="12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4513" y="3163"/>
              <a:ext cx="253" cy="247"/>
            </a:xfrm>
            <a:custGeom>
              <a:avLst/>
              <a:gdLst/>
              <a:ahLst/>
              <a:cxnLst>
                <a:cxn ang="0">
                  <a:pos x="35" y="323"/>
                </a:cxn>
                <a:cxn ang="0">
                  <a:pos x="0" y="280"/>
                </a:cxn>
                <a:cxn ang="0">
                  <a:pos x="4" y="231"/>
                </a:cxn>
                <a:cxn ang="0">
                  <a:pos x="29" y="188"/>
                </a:cxn>
                <a:cxn ang="0">
                  <a:pos x="52" y="148"/>
                </a:cxn>
                <a:cxn ang="0">
                  <a:pos x="59" y="96"/>
                </a:cxn>
                <a:cxn ang="0">
                  <a:pos x="102" y="69"/>
                </a:cxn>
                <a:cxn ang="0">
                  <a:pos x="142" y="41"/>
                </a:cxn>
                <a:cxn ang="0">
                  <a:pos x="187" y="16"/>
                </a:cxn>
                <a:cxn ang="0">
                  <a:pos x="237" y="13"/>
                </a:cxn>
                <a:cxn ang="0">
                  <a:pos x="286" y="0"/>
                </a:cxn>
                <a:cxn ang="0">
                  <a:pos x="335" y="5"/>
                </a:cxn>
                <a:cxn ang="0">
                  <a:pos x="385" y="22"/>
                </a:cxn>
                <a:cxn ang="0">
                  <a:pos x="423" y="49"/>
                </a:cxn>
                <a:cxn ang="0">
                  <a:pos x="442" y="97"/>
                </a:cxn>
                <a:cxn ang="0">
                  <a:pos x="486" y="126"/>
                </a:cxn>
                <a:cxn ang="0">
                  <a:pos x="486" y="179"/>
                </a:cxn>
                <a:cxn ang="0">
                  <a:pos x="499" y="224"/>
                </a:cxn>
                <a:cxn ang="0">
                  <a:pos x="506" y="270"/>
                </a:cxn>
                <a:cxn ang="0">
                  <a:pos x="492" y="315"/>
                </a:cxn>
                <a:cxn ang="0">
                  <a:pos x="470" y="354"/>
                </a:cxn>
                <a:cxn ang="0">
                  <a:pos x="454" y="399"/>
                </a:cxn>
                <a:cxn ang="0">
                  <a:pos x="423" y="429"/>
                </a:cxn>
                <a:cxn ang="0">
                  <a:pos x="376" y="454"/>
                </a:cxn>
                <a:cxn ang="0">
                  <a:pos x="330" y="473"/>
                </a:cxn>
                <a:cxn ang="0">
                  <a:pos x="285" y="491"/>
                </a:cxn>
                <a:cxn ang="0">
                  <a:pos x="236" y="496"/>
                </a:cxn>
                <a:cxn ang="0">
                  <a:pos x="192" y="476"/>
                </a:cxn>
                <a:cxn ang="0">
                  <a:pos x="152" y="457"/>
                </a:cxn>
                <a:cxn ang="0">
                  <a:pos x="104" y="446"/>
                </a:cxn>
                <a:cxn ang="0">
                  <a:pos x="72" y="412"/>
                </a:cxn>
                <a:cxn ang="0">
                  <a:pos x="38" y="375"/>
                </a:cxn>
              </a:cxnLst>
              <a:rect l="0" t="0" r="r" b="b"/>
              <a:pathLst>
                <a:path w="507" h="496">
                  <a:moveTo>
                    <a:pt x="19" y="355"/>
                  </a:moveTo>
                  <a:lnTo>
                    <a:pt x="35" y="323"/>
                  </a:lnTo>
                  <a:lnTo>
                    <a:pt x="9" y="305"/>
                  </a:lnTo>
                  <a:lnTo>
                    <a:pt x="0" y="280"/>
                  </a:lnTo>
                  <a:lnTo>
                    <a:pt x="9" y="256"/>
                  </a:lnTo>
                  <a:lnTo>
                    <a:pt x="4" y="231"/>
                  </a:lnTo>
                  <a:lnTo>
                    <a:pt x="16" y="209"/>
                  </a:lnTo>
                  <a:lnTo>
                    <a:pt x="29" y="188"/>
                  </a:lnTo>
                  <a:lnTo>
                    <a:pt x="27" y="162"/>
                  </a:lnTo>
                  <a:lnTo>
                    <a:pt x="52" y="148"/>
                  </a:lnTo>
                  <a:lnTo>
                    <a:pt x="55" y="124"/>
                  </a:lnTo>
                  <a:lnTo>
                    <a:pt x="59" y="96"/>
                  </a:lnTo>
                  <a:lnTo>
                    <a:pt x="90" y="91"/>
                  </a:lnTo>
                  <a:lnTo>
                    <a:pt x="102" y="69"/>
                  </a:lnTo>
                  <a:lnTo>
                    <a:pt x="116" y="48"/>
                  </a:lnTo>
                  <a:lnTo>
                    <a:pt x="142" y="41"/>
                  </a:lnTo>
                  <a:lnTo>
                    <a:pt x="161" y="21"/>
                  </a:lnTo>
                  <a:lnTo>
                    <a:pt x="187" y="16"/>
                  </a:lnTo>
                  <a:lnTo>
                    <a:pt x="211" y="7"/>
                  </a:lnTo>
                  <a:lnTo>
                    <a:pt x="237" y="13"/>
                  </a:lnTo>
                  <a:lnTo>
                    <a:pt x="262" y="6"/>
                  </a:lnTo>
                  <a:lnTo>
                    <a:pt x="286" y="0"/>
                  </a:lnTo>
                  <a:lnTo>
                    <a:pt x="309" y="9"/>
                  </a:lnTo>
                  <a:lnTo>
                    <a:pt x="335" y="5"/>
                  </a:lnTo>
                  <a:lnTo>
                    <a:pt x="357" y="15"/>
                  </a:lnTo>
                  <a:lnTo>
                    <a:pt x="385" y="22"/>
                  </a:lnTo>
                  <a:lnTo>
                    <a:pt x="394" y="45"/>
                  </a:lnTo>
                  <a:lnTo>
                    <a:pt x="423" y="49"/>
                  </a:lnTo>
                  <a:lnTo>
                    <a:pt x="439" y="68"/>
                  </a:lnTo>
                  <a:lnTo>
                    <a:pt x="442" y="97"/>
                  </a:lnTo>
                  <a:lnTo>
                    <a:pt x="470" y="106"/>
                  </a:lnTo>
                  <a:lnTo>
                    <a:pt x="486" y="126"/>
                  </a:lnTo>
                  <a:lnTo>
                    <a:pt x="482" y="156"/>
                  </a:lnTo>
                  <a:lnTo>
                    <a:pt x="486" y="179"/>
                  </a:lnTo>
                  <a:lnTo>
                    <a:pt x="507" y="199"/>
                  </a:lnTo>
                  <a:lnTo>
                    <a:pt x="499" y="224"/>
                  </a:lnTo>
                  <a:lnTo>
                    <a:pt x="499" y="247"/>
                  </a:lnTo>
                  <a:lnTo>
                    <a:pt x="506" y="270"/>
                  </a:lnTo>
                  <a:lnTo>
                    <a:pt x="490" y="291"/>
                  </a:lnTo>
                  <a:lnTo>
                    <a:pt x="492" y="315"/>
                  </a:lnTo>
                  <a:lnTo>
                    <a:pt x="487" y="338"/>
                  </a:lnTo>
                  <a:lnTo>
                    <a:pt x="470" y="354"/>
                  </a:lnTo>
                  <a:lnTo>
                    <a:pt x="465" y="378"/>
                  </a:lnTo>
                  <a:lnTo>
                    <a:pt x="454" y="399"/>
                  </a:lnTo>
                  <a:lnTo>
                    <a:pt x="448" y="427"/>
                  </a:lnTo>
                  <a:lnTo>
                    <a:pt x="423" y="429"/>
                  </a:lnTo>
                  <a:lnTo>
                    <a:pt x="402" y="450"/>
                  </a:lnTo>
                  <a:lnTo>
                    <a:pt x="376" y="454"/>
                  </a:lnTo>
                  <a:lnTo>
                    <a:pt x="355" y="468"/>
                  </a:lnTo>
                  <a:lnTo>
                    <a:pt x="330" y="473"/>
                  </a:lnTo>
                  <a:lnTo>
                    <a:pt x="306" y="479"/>
                  </a:lnTo>
                  <a:lnTo>
                    <a:pt x="285" y="491"/>
                  </a:lnTo>
                  <a:lnTo>
                    <a:pt x="260" y="491"/>
                  </a:lnTo>
                  <a:lnTo>
                    <a:pt x="236" y="496"/>
                  </a:lnTo>
                  <a:lnTo>
                    <a:pt x="213" y="488"/>
                  </a:lnTo>
                  <a:lnTo>
                    <a:pt x="192" y="476"/>
                  </a:lnTo>
                  <a:lnTo>
                    <a:pt x="167" y="480"/>
                  </a:lnTo>
                  <a:lnTo>
                    <a:pt x="152" y="457"/>
                  </a:lnTo>
                  <a:lnTo>
                    <a:pt x="128" y="453"/>
                  </a:lnTo>
                  <a:lnTo>
                    <a:pt x="104" y="446"/>
                  </a:lnTo>
                  <a:lnTo>
                    <a:pt x="90" y="427"/>
                  </a:lnTo>
                  <a:lnTo>
                    <a:pt x="72" y="412"/>
                  </a:lnTo>
                  <a:lnTo>
                    <a:pt x="68" y="385"/>
                  </a:lnTo>
                  <a:lnTo>
                    <a:pt x="38" y="375"/>
                  </a:lnTo>
                  <a:lnTo>
                    <a:pt x="19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571" y="3219"/>
              <a:ext cx="162" cy="213"/>
            </a:xfrm>
            <a:custGeom>
              <a:avLst/>
              <a:gdLst/>
              <a:ahLst/>
              <a:cxnLst>
                <a:cxn ang="0">
                  <a:pos x="319" y="197"/>
                </a:cxn>
                <a:cxn ang="0">
                  <a:pos x="323" y="180"/>
                </a:cxn>
                <a:cxn ang="0">
                  <a:pos x="324" y="157"/>
                </a:cxn>
                <a:cxn ang="0">
                  <a:pos x="321" y="129"/>
                </a:cxn>
                <a:cxn ang="0">
                  <a:pos x="313" y="99"/>
                </a:cxn>
                <a:cxn ang="0">
                  <a:pos x="300" y="71"/>
                </a:cxn>
                <a:cxn ang="0">
                  <a:pos x="280" y="44"/>
                </a:cxn>
                <a:cxn ang="0">
                  <a:pos x="253" y="22"/>
                </a:cxn>
                <a:cxn ang="0">
                  <a:pos x="216" y="7"/>
                </a:cxn>
                <a:cxn ang="0">
                  <a:pos x="197" y="4"/>
                </a:cxn>
                <a:cxn ang="0">
                  <a:pos x="180" y="1"/>
                </a:cxn>
                <a:cxn ang="0">
                  <a:pos x="164" y="0"/>
                </a:cxn>
                <a:cxn ang="0">
                  <a:pos x="148" y="1"/>
                </a:cxn>
                <a:cxn ang="0">
                  <a:pos x="133" y="3"/>
                </a:cxn>
                <a:cxn ang="0">
                  <a:pos x="119" y="6"/>
                </a:cxn>
                <a:cxn ang="0">
                  <a:pos x="106" y="11"/>
                </a:cxn>
                <a:cxn ang="0">
                  <a:pos x="94" y="18"/>
                </a:cxn>
                <a:cxn ang="0">
                  <a:pos x="82" y="24"/>
                </a:cxn>
                <a:cxn ang="0">
                  <a:pos x="72" y="34"/>
                </a:cxn>
                <a:cxn ang="0">
                  <a:pos x="62" y="43"/>
                </a:cxn>
                <a:cxn ang="0">
                  <a:pos x="52" y="53"/>
                </a:cxn>
                <a:cxn ang="0">
                  <a:pos x="44" y="66"/>
                </a:cxn>
                <a:cxn ang="0">
                  <a:pos x="36" y="79"/>
                </a:cxn>
                <a:cxn ang="0">
                  <a:pos x="29" y="94"/>
                </a:cxn>
                <a:cxn ang="0">
                  <a:pos x="24" y="109"/>
                </a:cxn>
                <a:cxn ang="0">
                  <a:pos x="4" y="181"/>
                </a:cxn>
                <a:cxn ang="0">
                  <a:pos x="0" y="246"/>
                </a:cxn>
                <a:cxn ang="0">
                  <a:pos x="7" y="300"/>
                </a:cxn>
                <a:cxn ang="0">
                  <a:pos x="22" y="345"/>
                </a:cxn>
                <a:cxn ang="0">
                  <a:pos x="41" y="379"/>
                </a:cxn>
                <a:cxn ang="0">
                  <a:pos x="59" y="405"/>
                </a:cxn>
                <a:cxn ang="0">
                  <a:pos x="73" y="421"/>
                </a:cxn>
                <a:cxn ang="0">
                  <a:pos x="79" y="426"/>
                </a:cxn>
                <a:cxn ang="0">
                  <a:pos x="87" y="426"/>
                </a:cxn>
                <a:cxn ang="0">
                  <a:pos x="97" y="423"/>
                </a:cxn>
                <a:cxn ang="0">
                  <a:pos x="110" y="421"/>
                </a:cxn>
                <a:cxn ang="0">
                  <a:pos x="124" y="416"/>
                </a:cxn>
                <a:cxn ang="0">
                  <a:pos x="139" y="411"/>
                </a:cxn>
                <a:cxn ang="0">
                  <a:pos x="156" y="404"/>
                </a:cxn>
                <a:cxn ang="0">
                  <a:pos x="173" y="393"/>
                </a:cxn>
                <a:cxn ang="0">
                  <a:pos x="192" y="382"/>
                </a:cxn>
                <a:cxn ang="0">
                  <a:pos x="210" y="369"/>
                </a:cxn>
                <a:cxn ang="0">
                  <a:pos x="228" y="353"/>
                </a:cxn>
                <a:cxn ang="0">
                  <a:pos x="246" y="335"/>
                </a:cxn>
                <a:cxn ang="0">
                  <a:pos x="263" y="313"/>
                </a:cxn>
                <a:cxn ang="0">
                  <a:pos x="279" y="288"/>
                </a:cxn>
                <a:cxn ang="0">
                  <a:pos x="294" y="262"/>
                </a:cxn>
                <a:cxn ang="0">
                  <a:pos x="308" y="231"/>
                </a:cxn>
                <a:cxn ang="0">
                  <a:pos x="319" y="197"/>
                </a:cxn>
              </a:cxnLst>
              <a:rect l="0" t="0" r="r" b="b"/>
              <a:pathLst>
                <a:path w="324" h="426">
                  <a:moveTo>
                    <a:pt x="319" y="197"/>
                  </a:moveTo>
                  <a:lnTo>
                    <a:pt x="323" y="180"/>
                  </a:lnTo>
                  <a:lnTo>
                    <a:pt x="324" y="157"/>
                  </a:lnTo>
                  <a:lnTo>
                    <a:pt x="321" y="129"/>
                  </a:lnTo>
                  <a:lnTo>
                    <a:pt x="313" y="99"/>
                  </a:lnTo>
                  <a:lnTo>
                    <a:pt x="300" y="71"/>
                  </a:lnTo>
                  <a:lnTo>
                    <a:pt x="280" y="44"/>
                  </a:lnTo>
                  <a:lnTo>
                    <a:pt x="253" y="22"/>
                  </a:lnTo>
                  <a:lnTo>
                    <a:pt x="216" y="7"/>
                  </a:lnTo>
                  <a:lnTo>
                    <a:pt x="197" y="4"/>
                  </a:lnTo>
                  <a:lnTo>
                    <a:pt x="180" y="1"/>
                  </a:lnTo>
                  <a:lnTo>
                    <a:pt x="164" y="0"/>
                  </a:lnTo>
                  <a:lnTo>
                    <a:pt x="148" y="1"/>
                  </a:lnTo>
                  <a:lnTo>
                    <a:pt x="133" y="3"/>
                  </a:lnTo>
                  <a:lnTo>
                    <a:pt x="119" y="6"/>
                  </a:lnTo>
                  <a:lnTo>
                    <a:pt x="106" y="11"/>
                  </a:lnTo>
                  <a:lnTo>
                    <a:pt x="94" y="18"/>
                  </a:lnTo>
                  <a:lnTo>
                    <a:pt x="82" y="24"/>
                  </a:lnTo>
                  <a:lnTo>
                    <a:pt x="72" y="34"/>
                  </a:lnTo>
                  <a:lnTo>
                    <a:pt x="62" y="43"/>
                  </a:lnTo>
                  <a:lnTo>
                    <a:pt x="52" y="53"/>
                  </a:lnTo>
                  <a:lnTo>
                    <a:pt x="44" y="66"/>
                  </a:lnTo>
                  <a:lnTo>
                    <a:pt x="36" y="79"/>
                  </a:lnTo>
                  <a:lnTo>
                    <a:pt x="29" y="94"/>
                  </a:lnTo>
                  <a:lnTo>
                    <a:pt x="24" y="109"/>
                  </a:lnTo>
                  <a:lnTo>
                    <a:pt x="4" y="181"/>
                  </a:lnTo>
                  <a:lnTo>
                    <a:pt x="0" y="246"/>
                  </a:lnTo>
                  <a:lnTo>
                    <a:pt x="7" y="300"/>
                  </a:lnTo>
                  <a:lnTo>
                    <a:pt x="22" y="345"/>
                  </a:lnTo>
                  <a:lnTo>
                    <a:pt x="41" y="379"/>
                  </a:lnTo>
                  <a:lnTo>
                    <a:pt x="59" y="405"/>
                  </a:lnTo>
                  <a:lnTo>
                    <a:pt x="73" y="421"/>
                  </a:lnTo>
                  <a:lnTo>
                    <a:pt x="79" y="426"/>
                  </a:lnTo>
                  <a:lnTo>
                    <a:pt x="87" y="426"/>
                  </a:lnTo>
                  <a:lnTo>
                    <a:pt x="97" y="423"/>
                  </a:lnTo>
                  <a:lnTo>
                    <a:pt x="110" y="421"/>
                  </a:lnTo>
                  <a:lnTo>
                    <a:pt x="124" y="416"/>
                  </a:lnTo>
                  <a:lnTo>
                    <a:pt x="139" y="411"/>
                  </a:lnTo>
                  <a:lnTo>
                    <a:pt x="156" y="404"/>
                  </a:lnTo>
                  <a:lnTo>
                    <a:pt x="173" y="393"/>
                  </a:lnTo>
                  <a:lnTo>
                    <a:pt x="192" y="382"/>
                  </a:lnTo>
                  <a:lnTo>
                    <a:pt x="210" y="369"/>
                  </a:lnTo>
                  <a:lnTo>
                    <a:pt x="228" y="353"/>
                  </a:lnTo>
                  <a:lnTo>
                    <a:pt x="246" y="335"/>
                  </a:lnTo>
                  <a:lnTo>
                    <a:pt x="263" y="313"/>
                  </a:lnTo>
                  <a:lnTo>
                    <a:pt x="279" y="288"/>
                  </a:lnTo>
                  <a:lnTo>
                    <a:pt x="294" y="262"/>
                  </a:lnTo>
                  <a:lnTo>
                    <a:pt x="308" y="231"/>
                  </a:lnTo>
                  <a:lnTo>
                    <a:pt x="319" y="197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970" y="3527"/>
              <a:ext cx="38" cy="58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60"/>
                </a:cxn>
                <a:cxn ang="0">
                  <a:pos x="73" y="62"/>
                </a:cxn>
                <a:cxn ang="0">
                  <a:pos x="72" y="67"/>
                </a:cxn>
                <a:cxn ang="0">
                  <a:pos x="67" y="75"/>
                </a:cxn>
                <a:cxn ang="0">
                  <a:pos x="63" y="84"/>
                </a:cxn>
                <a:cxn ang="0">
                  <a:pos x="55" y="93"/>
                </a:cxn>
                <a:cxn ang="0">
                  <a:pos x="46" y="103"/>
                </a:cxn>
                <a:cxn ang="0">
                  <a:pos x="34" y="109"/>
                </a:cxn>
                <a:cxn ang="0">
                  <a:pos x="20" y="114"/>
                </a:cxn>
                <a:cxn ang="0">
                  <a:pos x="8" y="111"/>
                </a:cxn>
                <a:cxn ang="0">
                  <a:pos x="1" y="97"/>
                </a:cxn>
                <a:cxn ang="0">
                  <a:pos x="0" y="77"/>
                </a:cxn>
                <a:cxn ang="0">
                  <a:pos x="3" y="54"/>
                </a:cxn>
                <a:cxn ang="0">
                  <a:pos x="12" y="31"/>
                </a:cxn>
                <a:cxn ang="0">
                  <a:pos x="27" y="13"/>
                </a:cxn>
                <a:cxn ang="0">
                  <a:pos x="49" y="1"/>
                </a:cxn>
                <a:cxn ang="0">
                  <a:pos x="76" y="0"/>
                </a:cxn>
              </a:cxnLst>
              <a:rect l="0" t="0" r="r" b="b"/>
              <a:pathLst>
                <a:path w="76" h="114">
                  <a:moveTo>
                    <a:pt x="76" y="0"/>
                  </a:moveTo>
                  <a:lnTo>
                    <a:pt x="74" y="60"/>
                  </a:lnTo>
                  <a:lnTo>
                    <a:pt x="73" y="62"/>
                  </a:lnTo>
                  <a:lnTo>
                    <a:pt x="72" y="67"/>
                  </a:lnTo>
                  <a:lnTo>
                    <a:pt x="67" y="75"/>
                  </a:lnTo>
                  <a:lnTo>
                    <a:pt x="63" y="84"/>
                  </a:lnTo>
                  <a:lnTo>
                    <a:pt x="55" y="93"/>
                  </a:lnTo>
                  <a:lnTo>
                    <a:pt x="46" y="103"/>
                  </a:lnTo>
                  <a:lnTo>
                    <a:pt x="34" y="109"/>
                  </a:lnTo>
                  <a:lnTo>
                    <a:pt x="20" y="114"/>
                  </a:lnTo>
                  <a:lnTo>
                    <a:pt x="8" y="111"/>
                  </a:lnTo>
                  <a:lnTo>
                    <a:pt x="1" y="97"/>
                  </a:lnTo>
                  <a:lnTo>
                    <a:pt x="0" y="77"/>
                  </a:lnTo>
                  <a:lnTo>
                    <a:pt x="3" y="54"/>
                  </a:lnTo>
                  <a:lnTo>
                    <a:pt x="12" y="31"/>
                  </a:lnTo>
                  <a:lnTo>
                    <a:pt x="27" y="13"/>
                  </a:lnTo>
                  <a:lnTo>
                    <a:pt x="49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4959" y="3491"/>
              <a:ext cx="26" cy="8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8" y="1"/>
                </a:cxn>
                <a:cxn ang="0">
                  <a:pos x="42" y="6"/>
                </a:cxn>
                <a:cxn ang="0">
                  <a:pos x="47" y="13"/>
                </a:cxn>
                <a:cxn ang="0">
                  <a:pos x="50" y="22"/>
                </a:cxn>
                <a:cxn ang="0">
                  <a:pos x="51" y="33"/>
                </a:cxn>
                <a:cxn ang="0">
                  <a:pos x="50" y="45"/>
                </a:cxn>
                <a:cxn ang="0">
                  <a:pos x="43" y="59"/>
                </a:cxn>
                <a:cxn ang="0">
                  <a:pos x="30" y="74"/>
                </a:cxn>
                <a:cxn ang="0">
                  <a:pos x="45" y="104"/>
                </a:cxn>
                <a:cxn ang="0">
                  <a:pos x="8" y="176"/>
                </a:cxn>
                <a:cxn ang="0">
                  <a:pos x="0" y="73"/>
                </a:cxn>
                <a:cxn ang="0">
                  <a:pos x="1" y="72"/>
                </a:cxn>
                <a:cxn ang="0">
                  <a:pos x="5" y="66"/>
                </a:cxn>
                <a:cxn ang="0">
                  <a:pos x="10" y="59"/>
                </a:cxn>
                <a:cxn ang="0">
                  <a:pos x="17" y="50"/>
                </a:cxn>
                <a:cxn ang="0">
                  <a:pos x="24" y="38"/>
                </a:cxn>
                <a:cxn ang="0">
                  <a:pos x="30" y="26"/>
                </a:cxn>
                <a:cxn ang="0">
                  <a:pos x="34" y="13"/>
                </a:cxn>
                <a:cxn ang="0">
                  <a:pos x="37" y="0"/>
                </a:cxn>
              </a:cxnLst>
              <a:rect l="0" t="0" r="r" b="b"/>
              <a:pathLst>
                <a:path w="51" h="176">
                  <a:moveTo>
                    <a:pt x="37" y="0"/>
                  </a:moveTo>
                  <a:lnTo>
                    <a:pt x="38" y="1"/>
                  </a:lnTo>
                  <a:lnTo>
                    <a:pt x="42" y="6"/>
                  </a:lnTo>
                  <a:lnTo>
                    <a:pt x="47" y="13"/>
                  </a:lnTo>
                  <a:lnTo>
                    <a:pt x="50" y="22"/>
                  </a:lnTo>
                  <a:lnTo>
                    <a:pt x="51" y="33"/>
                  </a:lnTo>
                  <a:lnTo>
                    <a:pt x="50" y="45"/>
                  </a:lnTo>
                  <a:lnTo>
                    <a:pt x="43" y="59"/>
                  </a:lnTo>
                  <a:lnTo>
                    <a:pt x="30" y="74"/>
                  </a:lnTo>
                  <a:lnTo>
                    <a:pt x="45" y="104"/>
                  </a:lnTo>
                  <a:lnTo>
                    <a:pt x="8" y="176"/>
                  </a:lnTo>
                  <a:lnTo>
                    <a:pt x="0" y="73"/>
                  </a:lnTo>
                  <a:lnTo>
                    <a:pt x="1" y="72"/>
                  </a:lnTo>
                  <a:lnTo>
                    <a:pt x="5" y="66"/>
                  </a:lnTo>
                  <a:lnTo>
                    <a:pt x="10" y="59"/>
                  </a:lnTo>
                  <a:lnTo>
                    <a:pt x="17" y="50"/>
                  </a:lnTo>
                  <a:lnTo>
                    <a:pt x="24" y="38"/>
                  </a:lnTo>
                  <a:lnTo>
                    <a:pt x="30" y="26"/>
                  </a:lnTo>
                  <a:lnTo>
                    <a:pt x="34" y="1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4534" y="3699"/>
              <a:ext cx="220" cy="364"/>
            </a:xfrm>
            <a:custGeom>
              <a:avLst/>
              <a:gdLst/>
              <a:ahLst/>
              <a:cxnLst>
                <a:cxn ang="0">
                  <a:pos x="427" y="608"/>
                </a:cxn>
                <a:cxn ang="0">
                  <a:pos x="408" y="466"/>
                </a:cxn>
                <a:cxn ang="0">
                  <a:pos x="394" y="375"/>
                </a:cxn>
                <a:cxn ang="0">
                  <a:pos x="386" y="328"/>
                </a:cxn>
                <a:cxn ang="0">
                  <a:pos x="374" y="264"/>
                </a:cxn>
                <a:cxn ang="0">
                  <a:pos x="360" y="191"/>
                </a:cxn>
                <a:cxn ang="0">
                  <a:pos x="345" y="109"/>
                </a:cxn>
                <a:cxn ang="0">
                  <a:pos x="312" y="34"/>
                </a:cxn>
                <a:cxn ang="0">
                  <a:pos x="276" y="10"/>
                </a:cxn>
                <a:cxn ang="0">
                  <a:pos x="266" y="7"/>
                </a:cxn>
                <a:cxn ang="0">
                  <a:pos x="251" y="3"/>
                </a:cxn>
                <a:cxn ang="0">
                  <a:pos x="222" y="0"/>
                </a:cxn>
                <a:cxn ang="0">
                  <a:pos x="197" y="5"/>
                </a:cxn>
                <a:cxn ang="0">
                  <a:pos x="175" y="14"/>
                </a:cxn>
                <a:cxn ang="0">
                  <a:pos x="152" y="29"/>
                </a:cxn>
                <a:cxn ang="0">
                  <a:pos x="131" y="48"/>
                </a:cxn>
                <a:cxn ang="0">
                  <a:pos x="112" y="72"/>
                </a:cxn>
                <a:cxn ang="0">
                  <a:pos x="92" y="101"/>
                </a:cxn>
                <a:cxn ang="0">
                  <a:pos x="74" y="137"/>
                </a:cxn>
                <a:cxn ang="0">
                  <a:pos x="74" y="137"/>
                </a:cxn>
                <a:cxn ang="0">
                  <a:pos x="58" y="173"/>
                </a:cxn>
                <a:cxn ang="0">
                  <a:pos x="38" y="232"/>
                </a:cxn>
                <a:cxn ang="0">
                  <a:pos x="24" y="288"/>
                </a:cxn>
                <a:cxn ang="0">
                  <a:pos x="10" y="382"/>
                </a:cxn>
                <a:cxn ang="0">
                  <a:pos x="3" y="472"/>
                </a:cxn>
                <a:cxn ang="0">
                  <a:pos x="1" y="535"/>
                </a:cxn>
                <a:cxn ang="0">
                  <a:pos x="1" y="541"/>
                </a:cxn>
                <a:cxn ang="0">
                  <a:pos x="0" y="616"/>
                </a:cxn>
                <a:cxn ang="0">
                  <a:pos x="0" y="683"/>
                </a:cxn>
                <a:cxn ang="0">
                  <a:pos x="10" y="720"/>
                </a:cxn>
                <a:cxn ang="0">
                  <a:pos x="41" y="721"/>
                </a:cxn>
                <a:cxn ang="0">
                  <a:pos x="72" y="722"/>
                </a:cxn>
                <a:cxn ang="0">
                  <a:pos x="112" y="722"/>
                </a:cxn>
                <a:cxn ang="0">
                  <a:pos x="153" y="723"/>
                </a:cxn>
                <a:cxn ang="0">
                  <a:pos x="196" y="723"/>
                </a:cxn>
                <a:cxn ang="0">
                  <a:pos x="228" y="724"/>
                </a:cxn>
                <a:cxn ang="0">
                  <a:pos x="261" y="724"/>
                </a:cxn>
                <a:cxn ang="0">
                  <a:pos x="294" y="726"/>
                </a:cxn>
                <a:cxn ang="0">
                  <a:pos x="327" y="726"/>
                </a:cxn>
                <a:cxn ang="0">
                  <a:pos x="359" y="727"/>
                </a:cxn>
                <a:cxn ang="0">
                  <a:pos x="387" y="727"/>
                </a:cxn>
                <a:cxn ang="0">
                  <a:pos x="413" y="727"/>
                </a:cxn>
                <a:cxn ang="0">
                  <a:pos x="439" y="728"/>
                </a:cxn>
                <a:cxn ang="0">
                  <a:pos x="439" y="722"/>
                </a:cxn>
              </a:cxnLst>
              <a:rect l="0" t="0" r="r" b="b"/>
              <a:pathLst>
                <a:path w="439" h="728">
                  <a:moveTo>
                    <a:pt x="438" y="721"/>
                  </a:moveTo>
                  <a:lnTo>
                    <a:pt x="433" y="664"/>
                  </a:lnTo>
                  <a:lnTo>
                    <a:pt x="427" y="608"/>
                  </a:lnTo>
                  <a:lnTo>
                    <a:pt x="420" y="553"/>
                  </a:lnTo>
                  <a:lnTo>
                    <a:pt x="412" y="498"/>
                  </a:lnTo>
                  <a:lnTo>
                    <a:pt x="408" y="466"/>
                  </a:lnTo>
                  <a:lnTo>
                    <a:pt x="403" y="435"/>
                  </a:lnTo>
                  <a:lnTo>
                    <a:pt x="398" y="405"/>
                  </a:lnTo>
                  <a:lnTo>
                    <a:pt x="394" y="375"/>
                  </a:lnTo>
                  <a:lnTo>
                    <a:pt x="391" y="359"/>
                  </a:lnTo>
                  <a:lnTo>
                    <a:pt x="388" y="343"/>
                  </a:lnTo>
                  <a:lnTo>
                    <a:pt x="386" y="328"/>
                  </a:lnTo>
                  <a:lnTo>
                    <a:pt x="382" y="312"/>
                  </a:lnTo>
                  <a:lnTo>
                    <a:pt x="379" y="288"/>
                  </a:lnTo>
                  <a:lnTo>
                    <a:pt x="374" y="264"/>
                  </a:lnTo>
                  <a:lnTo>
                    <a:pt x="371" y="243"/>
                  </a:lnTo>
                  <a:lnTo>
                    <a:pt x="366" y="221"/>
                  </a:lnTo>
                  <a:lnTo>
                    <a:pt x="360" y="191"/>
                  </a:lnTo>
                  <a:lnTo>
                    <a:pt x="356" y="162"/>
                  </a:lnTo>
                  <a:lnTo>
                    <a:pt x="350" y="134"/>
                  </a:lnTo>
                  <a:lnTo>
                    <a:pt x="345" y="109"/>
                  </a:lnTo>
                  <a:lnTo>
                    <a:pt x="336" y="77"/>
                  </a:lnTo>
                  <a:lnTo>
                    <a:pt x="325" y="52"/>
                  </a:lnTo>
                  <a:lnTo>
                    <a:pt x="312" y="34"/>
                  </a:lnTo>
                  <a:lnTo>
                    <a:pt x="299" y="21"/>
                  </a:lnTo>
                  <a:lnTo>
                    <a:pt x="287" y="14"/>
                  </a:lnTo>
                  <a:lnTo>
                    <a:pt x="276" y="10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6" y="7"/>
                  </a:lnTo>
                  <a:lnTo>
                    <a:pt x="262" y="6"/>
                  </a:lnTo>
                  <a:lnTo>
                    <a:pt x="258" y="4"/>
                  </a:lnTo>
                  <a:lnTo>
                    <a:pt x="251" y="3"/>
                  </a:lnTo>
                  <a:lnTo>
                    <a:pt x="243" y="0"/>
                  </a:lnTo>
                  <a:lnTo>
                    <a:pt x="234" y="0"/>
                  </a:lnTo>
                  <a:lnTo>
                    <a:pt x="222" y="0"/>
                  </a:lnTo>
                  <a:lnTo>
                    <a:pt x="211" y="2"/>
                  </a:lnTo>
                  <a:lnTo>
                    <a:pt x="204" y="3"/>
                  </a:lnTo>
                  <a:lnTo>
                    <a:pt x="197" y="5"/>
                  </a:lnTo>
                  <a:lnTo>
                    <a:pt x="190" y="7"/>
                  </a:lnTo>
                  <a:lnTo>
                    <a:pt x="183" y="10"/>
                  </a:lnTo>
                  <a:lnTo>
                    <a:pt x="175" y="14"/>
                  </a:lnTo>
                  <a:lnTo>
                    <a:pt x="167" y="18"/>
                  </a:lnTo>
                  <a:lnTo>
                    <a:pt x="160" y="24"/>
                  </a:lnTo>
                  <a:lnTo>
                    <a:pt x="152" y="29"/>
                  </a:lnTo>
                  <a:lnTo>
                    <a:pt x="145" y="35"/>
                  </a:lnTo>
                  <a:lnTo>
                    <a:pt x="138" y="41"/>
                  </a:lnTo>
                  <a:lnTo>
                    <a:pt x="131" y="48"/>
                  </a:lnTo>
                  <a:lnTo>
                    <a:pt x="124" y="56"/>
                  </a:lnTo>
                  <a:lnTo>
                    <a:pt x="117" y="64"/>
                  </a:lnTo>
                  <a:lnTo>
                    <a:pt x="112" y="72"/>
                  </a:lnTo>
                  <a:lnTo>
                    <a:pt x="105" y="81"/>
                  </a:lnTo>
                  <a:lnTo>
                    <a:pt x="99" y="90"/>
                  </a:lnTo>
                  <a:lnTo>
                    <a:pt x="92" y="101"/>
                  </a:lnTo>
                  <a:lnTo>
                    <a:pt x="86" y="112"/>
                  </a:lnTo>
                  <a:lnTo>
                    <a:pt x="79" y="124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66" y="155"/>
                  </a:lnTo>
                  <a:lnTo>
                    <a:pt x="58" y="173"/>
                  </a:lnTo>
                  <a:lnTo>
                    <a:pt x="49" y="194"/>
                  </a:lnTo>
                  <a:lnTo>
                    <a:pt x="43" y="215"/>
                  </a:lnTo>
                  <a:lnTo>
                    <a:pt x="38" y="232"/>
                  </a:lnTo>
                  <a:lnTo>
                    <a:pt x="33" y="249"/>
                  </a:lnTo>
                  <a:lnTo>
                    <a:pt x="29" y="268"/>
                  </a:lnTo>
                  <a:lnTo>
                    <a:pt x="24" y="288"/>
                  </a:lnTo>
                  <a:lnTo>
                    <a:pt x="19" y="316"/>
                  </a:lnTo>
                  <a:lnTo>
                    <a:pt x="14" y="347"/>
                  </a:lnTo>
                  <a:lnTo>
                    <a:pt x="10" y="382"/>
                  </a:lnTo>
                  <a:lnTo>
                    <a:pt x="7" y="418"/>
                  </a:lnTo>
                  <a:lnTo>
                    <a:pt x="5" y="444"/>
                  </a:lnTo>
                  <a:lnTo>
                    <a:pt x="3" y="472"/>
                  </a:lnTo>
                  <a:lnTo>
                    <a:pt x="2" y="502"/>
                  </a:lnTo>
                  <a:lnTo>
                    <a:pt x="1" y="533"/>
                  </a:lnTo>
                  <a:lnTo>
                    <a:pt x="1" y="535"/>
                  </a:lnTo>
                  <a:lnTo>
                    <a:pt x="1" y="537"/>
                  </a:lnTo>
                  <a:lnTo>
                    <a:pt x="1" y="539"/>
                  </a:lnTo>
                  <a:lnTo>
                    <a:pt x="1" y="541"/>
                  </a:lnTo>
                  <a:lnTo>
                    <a:pt x="1" y="563"/>
                  </a:lnTo>
                  <a:lnTo>
                    <a:pt x="1" y="588"/>
                  </a:lnTo>
                  <a:lnTo>
                    <a:pt x="0" y="616"/>
                  </a:lnTo>
                  <a:lnTo>
                    <a:pt x="0" y="647"/>
                  </a:lnTo>
                  <a:lnTo>
                    <a:pt x="0" y="664"/>
                  </a:lnTo>
                  <a:lnTo>
                    <a:pt x="0" y="683"/>
                  </a:lnTo>
                  <a:lnTo>
                    <a:pt x="0" y="701"/>
                  </a:lnTo>
                  <a:lnTo>
                    <a:pt x="0" y="720"/>
                  </a:lnTo>
                  <a:lnTo>
                    <a:pt x="10" y="720"/>
                  </a:lnTo>
                  <a:lnTo>
                    <a:pt x="21" y="720"/>
                  </a:lnTo>
                  <a:lnTo>
                    <a:pt x="31" y="720"/>
                  </a:lnTo>
                  <a:lnTo>
                    <a:pt x="41" y="721"/>
                  </a:lnTo>
                  <a:lnTo>
                    <a:pt x="52" y="721"/>
                  </a:lnTo>
                  <a:lnTo>
                    <a:pt x="62" y="721"/>
                  </a:lnTo>
                  <a:lnTo>
                    <a:pt x="72" y="722"/>
                  </a:lnTo>
                  <a:lnTo>
                    <a:pt x="83" y="722"/>
                  </a:lnTo>
                  <a:lnTo>
                    <a:pt x="97" y="722"/>
                  </a:lnTo>
                  <a:lnTo>
                    <a:pt x="112" y="722"/>
                  </a:lnTo>
                  <a:lnTo>
                    <a:pt x="125" y="722"/>
                  </a:lnTo>
                  <a:lnTo>
                    <a:pt x="139" y="722"/>
                  </a:lnTo>
                  <a:lnTo>
                    <a:pt x="153" y="723"/>
                  </a:lnTo>
                  <a:lnTo>
                    <a:pt x="167" y="723"/>
                  </a:lnTo>
                  <a:lnTo>
                    <a:pt x="182" y="723"/>
                  </a:lnTo>
                  <a:lnTo>
                    <a:pt x="196" y="723"/>
                  </a:lnTo>
                  <a:lnTo>
                    <a:pt x="206" y="723"/>
                  </a:lnTo>
                  <a:lnTo>
                    <a:pt x="218" y="724"/>
                  </a:lnTo>
                  <a:lnTo>
                    <a:pt x="228" y="724"/>
                  </a:lnTo>
                  <a:lnTo>
                    <a:pt x="239" y="724"/>
                  </a:lnTo>
                  <a:lnTo>
                    <a:pt x="250" y="724"/>
                  </a:lnTo>
                  <a:lnTo>
                    <a:pt x="261" y="724"/>
                  </a:lnTo>
                  <a:lnTo>
                    <a:pt x="272" y="726"/>
                  </a:lnTo>
                  <a:lnTo>
                    <a:pt x="283" y="726"/>
                  </a:lnTo>
                  <a:lnTo>
                    <a:pt x="294" y="726"/>
                  </a:lnTo>
                  <a:lnTo>
                    <a:pt x="305" y="726"/>
                  </a:lnTo>
                  <a:lnTo>
                    <a:pt x="315" y="726"/>
                  </a:lnTo>
                  <a:lnTo>
                    <a:pt x="327" y="726"/>
                  </a:lnTo>
                  <a:lnTo>
                    <a:pt x="337" y="726"/>
                  </a:lnTo>
                  <a:lnTo>
                    <a:pt x="348" y="726"/>
                  </a:lnTo>
                  <a:lnTo>
                    <a:pt x="359" y="727"/>
                  </a:lnTo>
                  <a:lnTo>
                    <a:pt x="370" y="727"/>
                  </a:lnTo>
                  <a:lnTo>
                    <a:pt x="379" y="727"/>
                  </a:lnTo>
                  <a:lnTo>
                    <a:pt x="387" y="727"/>
                  </a:lnTo>
                  <a:lnTo>
                    <a:pt x="396" y="727"/>
                  </a:lnTo>
                  <a:lnTo>
                    <a:pt x="404" y="727"/>
                  </a:lnTo>
                  <a:lnTo>
                    <a:pt x="413" y="727"/>
                  </a:lnTo>
                  <a:lnTo>
                    <a:pt x="421" y="727"/>
                  </a:lnTo>
                  <a:lnTo>
                    <a:pt x="431" y="728"/>
                  </a:lnTo>
                  <a:lnTo>
                    <a:pt x="439" y="728"/>
                  </a:lnTo>
                  <a:lnTo>
                    <a:pt x="439" y="726"/>
                  </a:lnTo>
                  <a:lnTo>
                    <a:pt x="439" y="724"/>
                  </a:lnTo>
                  <a:lnTo>
                    <a:pt x="439" y="722"/>
                  </a:lnTo>
                  <a:lnTo>
                    <a:pt x="438" y="721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4534" y="4023"/>
              <a:ext cx="42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0" y="73"/>
                </a:cxn>
                <a:cxn ang="0">
                  <a:pos x="21" y="73"/>
                </a:cxn>
                <a:cxn ang="0">
                  <a:pos x="31" y="73"/>
                </a:cxn>
                <a:cxn ang="0">
                  <a:pos x="41" y="74"/>
                </a:cxn>
                <a:cxn ang="0">
                  <a:pos x="52" y="74"/>
                </a:cxn>
                <a:cxn ang="0">
                  <a:pos x="62" y="74"/>
                </a:cxn>
                <a:cxn ang="0">
                  <a:pos x="72" y="75"/>
                </a:cxn>
                <a:cxn ang="0">
                  <a:pos x="83" y="75"/>
                </a:cxn>
                <a:cxn ang="0">
                  <a:pos x="72" y="66"/>
                </a:cxn>
                <a:cxn ang="0">
                  <a:pos x="62" y="57"/>
                </a:cxn>
                <a:cxn ang="0">
                  <a:pos x="52" y="47"/>
                </a:cxn>
                <a:cxn ang="0">
                  <a:pos x="41" y="38"/>
                </a:cxn>
                <a:cxn ang="0">
                  <a:pos x="31" y="29"/>
                </a:cxn>
                <a:cxn ang="0">
                  <a:pos x="21" y="19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0" y="73"/>
                </a:cxn>
              </a:cxnLst>
              <a:rect l="0" t="0" r="r" b="b"/>
              <a:pathLst>
                <a:path w="83" h="75">
                  <a:moveTo>
                    <a:pt x="0" y="73"/>
                  </a:moveTo>
                  <a:lnTo>
                    <a:pt x="10" y="73"/>
                  </a:lnTo>
                  <a:lnTo>
                    <a:pt x="21" y="73"/>
                  </a:lnTo>
                  <a:lnTo>
                    <a:pt x="31" y="73"/>
                  </a:lnTo>
                  <a:lnTo>
                    <a:pt x="41" y="74"/>
                  </a:lnTo>
                  <a:lnTo>
                    <a:pt x="52" y="74"/>
                  </a:lnTo>
                  <a:lnTo>
                    <a:pt x="62" y="74"/>
                  </a:lnTo>
                  <a:lnTo>
                    <a:pt x="72" y="75"/>
                  </a:lnTo>
                  <a:lnTo>
                    <a:pt x="83" y="75"/>
                  </a:lnTo>
                  <a:lnTo>
                    <a:pt x="72" y="66"/>
                  </a:lnTo>
                  <a:lnTo>
                    <a:pt x="62" y="57"/>
                  </a:lnTo>
                  <a:lnTo>
                    <a:pt x="52" y="47"/>
                  </a:lnTo>
                  <a:lnTo>
                    <a:pt x="41" y="38"/>
                  </a:lnTo>
                  <a:lnTo>
                    <a:pt x="31" y="29"/>
                  </a:lnTo>
                  <a:lnTo>
                    <a:pt x="21" y="19"/>
                  </a:lnTo>
                  <a:lnTo>
                    <a:pt x="10" y="9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4534" y="3966"/>
              <a:ext cx="98" cy="9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30"/>
                </a:cxn>
                <a:cxn ang="0">
                  <a:pos x="1" y="55"/>
                </a:cxn>
                <a:cxn ang="0">
                  <a:pos x="0" y="83"/>
                </a:cxn>
                <a:cxn ang="0">
                  <a:pos x="0" y="114"/>
                </a:cxn>
                <a:cxn ang="0">
                  <a:pos x="10" y="123"/>
                </a:cxn>
                <a:cxn ang="0">
                  <a:pos x="21" y="133"/>
                </a:cxn>
                <a:cxn ang="0">
                  <a:pos x="31" y="143"/>
                </a:cxn>
                <a:cxn ang="0">
                  <a:pos x="41" y="152"/>
                </a:cxn>
                <a:cxn ang="0">
                  <a:pos x="52" y="161"/>
                </a:cxn>
                <a:cxn ang="0">
                  <a:pos x="62" y="171"/>
                </a:cxn>
                <a:cxn ang="0">
                  <a:pos x="72" y="180"/>
                </a:cxn>
                <a:cxn ang="0">
                  <a:pos x="83" y="189"/>
                </a:cxn>
                <a:cxn ang="0">
                  <a:pos x="97" y="189"/>
                </a:cxn>
                <a:cxn ang="0">
                  <a:pos x="112" y="189"/>
                </a:cxn>
                <a:cxn ang="0">
                  <a:pos x="125" y="189"/>
                </a:cxn>
                <a:cxn ang="0">
                  <a:pos x="139" y="189"/>
                </a:cxn>
                <a:cxn ang="0">
                  <a:pos x="153" y="190"/>
                </a:cxn>
                <a:cxn ang="0">
                  <a:pos x="167" y="190"/>
                </a:cxn>
                <a:cxn ang="0">
                  <a:pos x="182" y="190"/>
                </a:cxn>
                <a:cxn ang="0">
                  <a:pos x="196" y="190"/>
                </a:cxn>
                <a:cxn ang="0">
                  <a:pos x="183" y="179"/>
                </a:cxn>
                <a:cxn ang="0">
                  <a:pos x="172" y="167"/>
                </a:cxn>
                <a:cxn ang="0">
                  <a:pos x="159" y="156"/>
                </a:cxn>
                <a:cxn ang="0">
                  <a:pos x="147" y="144"/>
                </a:cxn>
                <a:cxn ang="0">
                  <a:pos x="135" y="133"/>
                </a:cxn>
                <a:cxn ang="0">
                  <a:pos x="123" y="121"/>
                </a:cxn>
                <a:cxn ang="0">
                  <a:pos x="110" y="108"/>
                </a:cxn>
                <a:cxn ang="0">
                  <a:pos x="99" y="97"/>
                </a:cxn>
                <a:cxn ang="0">
                  <a:pos x="86" y="85"/>
                </a:cxn>
                <a:cxn ang="0">
                  <a:pos x="74" y="73"/>
                </a:cxn>
                <a:cxn ang="0">
                  <a:pos x="62" y="61"/>
                </a:cxn>
                <a:cxn ang="0">
                  <a:pos x="49" y="48"/>
                </a:cxn>
                <a:cxn ang="0">
                  <a:pos x="38" y="37"/>
                </a:cxn>
                <a:cxn ang="0">
                  <a:pos x="25" y="24"/>
                </a:cxn>
                <a:cxn ang="0">
                  <a:pos x="14" y="13"/>
                </a:cxn>
                <a:cxn ang="0">
                  <a:pos x="1" y="0"/>
                </a:cxn>
              </a:cxnLst>
              <a:rect l="0" t="0" r="r" b="b"/>
              <a:pathLst>
                <a:path w="196" h="190">
                  <a:moveTo>
                    <a:pt x="1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30"/>
                  </a:lnTo>
                  <a:lnTo>
                    <a:pt x="1" y="55"/>
                  </a:lnTo>
                  <a:lnTo>
                    <a:pt x="0" y="83"/>
                  </a:lnTo>
                  <a:lnTo>
                    <a:pt x="0" y="114"/>
                  </a:lnTo>
                  <a:lnTo>
                    <a:pt x="10" y="123"/>
                  </a:lnTo>
                  <a:lnTo>
                    <a:pt x="21" y="133"/>
                  </a:lnTo>
                  <a:lnTo>
                    <a:pt x="31" y="143"/>
                  </a:lnTo>
                  <a:lnTo>
                    <a:pt x="41" y="152"/>
                  </a:lnTo>
                  <a:lnTo>
                    <a:pt x="52" y="161"/>
                  </a:lnTo>
                  <a:lnTo>
                    <a:pt x="62" y="171"/>
                  </a:lnTo>
                  <a:lnTo>
                    <a:pt x="72" y="180"/>
                  </a:lnTo>
                  <a:lnTo>
                    <a:pt x="83" y="189"/>
                  </a:lnTo>
                  <a:lnTo>
                    <a:pt x="97" y="189"/>
                  </a:lnTo>
                  <a:lnTo>
                    <a:pt x="112" y="189"/>
                  </a:lnTo>
                  <a:lnTo>
                    <a:pt x="125" y="189"/>
                  </a:lnTo>
                  <a:lnTo>
                    <a:pt x="139" y="189"/>
                  </a:lnTo>
                  <a:lnTo>
                    <a:pt x="153" y="190"/>
                  </a:lnTo>
                  <a:lnTo>
                    <a:pt x="167" y="190"/>
                  </a:lnTo>
                  <a:lnTo>
                    <a:pt x="182" y="190"/>
                  </a:lnTo>
                  <a:lnTo>
                    <a:pt x="196" y="190"/>
                  </a:lnTo>
                  <a:lnTo>
                    <a:pt x="183" y="179"/>
                  </a:lnTo>
                  <a:lnTo>
                    <a:pt x="172" y="167"/>
                  </a:lnTo>
                  <a:lnTo>
                    <a:pt x="159" y="156"/>
                  </a:lnTo>
                  <a:lnTo>
                    <a:pt x="147" y="144"/>
                  </a:lnTo>
                  <a:lnTo>
                    <a:pt x="135" y="133"/>
                  </a:lnTo>
                  <a:lnTo>
                    <a:pt x="123" y="121"/>
                  </a:lnTo>
                  <a:lnTo>
                    <a:pt x="110" y="108"/>
                  </a:lnTo>
                  <a:lnTo>
                    <a:pt x="99" y="97"/>
                  </a:lnTo>
                  <a:lnTo>
                    <a:pt x="86" y="85"/>
                  </a:lnTo>
                  <a:lnTo>
                    <a:pt x="74" y="73"/>
                  </a:lnTo>
                  <a:lnTo>
                    <a:pt x="62" y="61"/>
                  </a:lnTo>
                  <a:lnTo>
                    <a:pt x="49" y="48"/>
                  </a:lnTo>
                  <a:lnTo>
                    <a:pt x="38" y="37"/>
                  </a:lnTo>
                  <a:lnTo>
                    <a:pt x="25" y="24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500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4535" y="3908"/>
              <a:ext cx="141" cy="154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3" y="128"/>
                </a:cxn>
                <a:cxn ang="0">
                  <a:pos x="24" y="139"/>
                </a:cxn>
                <a:cxn ang="0">
                  <a:pos x="37" y="152"/>
                </a:cxn>
                <a:cxn ang="0">
                  <a:pos x="48" y="163"/>
                </a:cxn>
                <a:cxn ang="0">
                  <a:pos x="61" y="176"/>
                </a:cxn>
                <a:cxn ang="0">
                  <a:pos x="73" y="188"/>
                </a:cxn>
                <a:cxn ang="0">
                  <a:pos x="85" y="200"/>
                </a:cxn>
                <a:cxn ang="0">
                  <a:pos x="98" y="212"/>
                </a:cxn>
                <a:cxn ang="0">
                  <a:pos x="109" y="223"/>
                </a:cxn>
                <a:cxn ang="0">
                  <a:pos x="122" y="236"/>
                </a:cxn>
                <a:cxn ang="0">
                  <a:pos x="134" y="248"/>
                </a:cxn>
                <a:cxn ang="0">
                  <a:pos x="146" y="259"/>
                </a:cxn>
                <a:cxn ang="0">
                  <a:pos x="158" y="271"/>
                </a:cxn>
                <a:cxn ang="0">
                  <a:pos x="171" y="282"/>
                </a:cxn>
                <a:cxn ang="0">
                  <a:pos x="182" y="294"/>
                </a:cxn>
                <a:cxn ang="0">
                  <a:pos x="195" y="305"/>
                </a:cxn>
                <a:cxn ang="0">
                  <a:pos x="205" y="305"/>
                </a:cxn>
                <a:cxn ang="0">
                  <a:pos x="217" y="306"/>
                </a:cxn>
                <a:cxn ang="0">
                  <a:pos x="227" y="306"/>
                </a:cxn>
                <a:cxn ang="0">
                  <a:pos x="238" y="306"/>
                </a:cxn>
                <a:cxn ang="0">
                  <a:pos x="249" y="306"/>
                </a:cxn>
                <a:cxn ang="0">
                  <a:pos x="260" y="306"/>
                </a:cxn>
                <a:cxn ang="0">
                  <a:pos x="271" y="308"/>
                </a:cxn>
                <a:cxn ang="0">
                  <a:pos x="282" y="308"/>
                </a:cxn>
                <a:cxn ang="0">
                  <a:pos x="264" y="289"/>
                </a:cxn>
                <a:cxn ang="0">
                  <a:pos x="247" y="270"/>
                </a:cxn>
                <a:cxn ang="0">
                  <a:pos x="229" y="251"/>
                </a:cxn>
                <a:cxn ang="0">
                  <a:pos x="211" y="231"/>
                </a:cxn>
                <a:cxn ang="0">
                  <a:pos x="194" y="213"/>
                </a:cxn>
                <a:cxn ang="0">
                  <a:pos x="176" y="193"/>
                </a:cxn>
                <a:cxn ang="0">
                  <a:pos x="159" y="175"/>
                </a:cxn>
                <a:cxn ang="0">
                  <a:pos x="142" y="155"/>
                </a:cxn>
                <a:cxn ang="0">
                  <a:pos x="124" y="136"/>
                </a:cxn>
                <a:cxn ang="0">
                  <a:pos x="107" y="117"/>
                </a:cxn>
                <a:cxn ang="0">
                  <a:pos x="90" y="98"/>
                </a:cxn>
                <a:cxn ang="0">
                  <a:pos x="73" y="78"/>
                </a:cxn>
                <a:cxn ang="0">
                  <a:pos x="57" y="59"/>
                </a:cxn>
                <a:cxn ang="0">
                  <a:pos x="39" y="39"/>
                </a:cxn>
                <a:cxn ang="0">
                  <a:pos x="22" y="19"/>
                </a:cxn>
                <a:cxn ang="0">
                  <a:pos x="6" y="0"/>
                </a:cxn>
                <a:cxn ang="0">
                  <a:pos x="4" y="26"/>
                </a:cxn>
                <a:cxn ang="0">
                  <a:pos x="2" y="54"/>
                </a:cxn>
                <a:cxn ang="0">
                  <a:pos x="1" y="84"/>
                </a:cxn>
                <a:cxn ang="0">
                  <a:pos x="0" y="115"/>
                </a:cxn>
              </a:cxnLst>
              <a:rect l="0" t="0" r="r" b="b"/>
              <a:pathLst>
                <a:path w="282" h="308">
                  <a:moveTo>
                    <a:pt x="0" y="115"/>
                  </a:moveTo>
                  <a:lnTo>
                    <a:pt x="13" y="128"/>
                  </a:lnTo>
                  <a:lnTo>
                    <a:pt x="24" y="139"/>
                  </a:lnTo>
                  <a:lnTo>
                    <a:pt x="37" y="152"/>
                  </a:lnTo>
                  <a:lnTo>
                    <a:pt x="48" y="163"/>
                  </a:lnTo>
                  <a:lnTo>
                    <a:pt x="61" y="176"/>
                  </a:lnTo>
                  <a:lnTo>
                    <a:pt x="73" y="188"/>
                  </a:lnTo>
                  <a:lnTo>
                    <a:pt x="85" y="200"/>
                  </a:lnTo>
                  <a:lnTo>
                    <a:pt x="98" y="212"/>
                  </a:lnTo>
                  <a:lnTo>
                    <a:pt x="109" y="223"/>
                  </a:lnTo>
                  <a:lnTo>
                    <a:pt x="122" y="236"/>
                  </a:lnTo>
                  <a:lnTo>
                    <a:pt x="134" y="248"/>
                  </a:lnTo>
                  <a:lnTo>
                    <a:pt x="146" y="259"/>
                  </a:lnTo>
                  <a:lnTo>
                    <a:pt x="158" y="271"/>
                  </a:lnTo>
                  <a:lnTo>
                    <a:pt x="171" y="282"/>
                  </a:lnTo>
                  <a:lnTo>
                    <a:pt x="182" y="294"/>
                  </a:lnTo>
                  <a:lnTo>
                    <a:pt x="195" y="305"/>
                  </a:lnTo>
                  <a:lnTo>
                    <a:pt x="205" y="305"/>
                  </a:lnTo>
                  <a:lnTo>
                    <a:pt x="217" y="306"/>
                  </a:lnTo>
                  <a:lnTo>
                    <a:pt x="227" y="306"/>
                  </a:lnTo>
                  <a:lnTo>
                    <a:pt x="238" y="306"/>
                  </a:lnTo>
                  <a:lnTo>
                    <a:pt x="249" y="306"/>
                  </a:lnTo>
                  <a:lnTo>
                    <a:pt x="260" y="306"/>
                  </a:lnTo>
                  <a:lnTo>
                    <a:pt x="271" y="308"/>
                  </a:lnTo>
                  <a:lnTo>
                    <a:pt x="282" y="308"/>
                  </a:lnTo>
                  <a:lnTo>
                    <a:pt x="264" y="289"/>
                  </a:lnTo>
                  <a:lnTo>
                    <a:pt x="247" y="270"/>
                  </a:lnTo>
                  <a:lnTo>
                    <a:pt x="229" y="251"/>
                  </a:lnTo>
                  <a:lnTo>
                    <a:pt x="211" y="231"/>
                  </a:lnTo>
                  <a:lnTo>
                    <a:pt x="194" y="213"/>
                  </a:lnTo>
                  <a:lnTo>
                    <a:pt x="176" y="193"/>
                  </a:lnTo>
                  <a:lnTo>
                    <a:pt x="159" y="175"/>
                  </a:lnTo>
                  <a:lnTo>
                    <a:pt x="142" y="155"/>
                  </a:lnTo>
                  <a:lnTo>
                    <a:pt x="124" y="136"/>
                  </a:lnTo>
                  <a:lnTo>
                    <a:pt x="107" y="117"/>
                  </a:lnTo>
                  <a:lnTo>
                    <a:pt x="90" y="98"/>
                  </a:lnTo>
                  <a:lnTo>
                    <a:pt x="73" y="78"/>
                  </a:lnTo>
                  <a:lnTo>
                    <a:pt x="57" y="59"/>
                  </a:lnTo>
                  <a:lnTo>
                    <a:pt x="39" y="39"/>
                  </a:lnTo>
                  <a:lnTo>
                    <a:pt x="22" y="19"/>
                  </a:lnTo>
                  <a:lnTo>
                    <a:pt x="6" y="0"/>
                  </a:lnTo>
                  <a:lnTo>
                    <a:pt x="4" y="26"/>
                  </a:lnTo>
                  <a:lnTo>
                    <a:pt x="2" y="54"/>
                  </a:lnTo>
                  <a:lnTo>
                    <a:pt x="1" y="84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4538" y="3843"/>
              <a:ext cx="181" cy="21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6" y="149"/>
                </a:cxn>
                <a:cxn ang="0">
                  <a:pos x="33" y="169"/>
                </a:cxn>
                <a:cxn ang="0">
                  <a:pos x="51" y="189"/>
                </a:cxn>
                <a:cxn ang="0">
                  <a:pos x="67" y="208"/>
                </a:cxn>
                <a:cxn ang="0">
                  <a:pos x="84" y="228"/>
                </a:cxn>
                <a:cxn ang="0">
                  <a:pos x="101" y="247"/>
                </a:cxn>
                <a:cxn ang="0">
                  <a:pos x="118" y="266"/>
                </a:cxn>
                <a:cxn ang="0">
                  <a:pos x="136" y="285"/>
                </a:cxn>
                <a:cxn ang="0">
                  <a:pos x="153" y="305"/>
                </a:cxn>
                <a:cxn ang="0">
                  <a:pos x="170" y="323"/>
                </a:cxn>
                <a:cxn ang="0">
                  <a:pos x="188" y="343"/>
                </a:cxn>
                <a:cxn ang="0">
                  <a:pos x="205" y="361"/>
                </a:cxn>
                <a:cxn ang="0">
                  <a:pos x="223" y="381"/>
                </a:cxn>
                <a:cxn ang="0">
                  <a:pos x="241" y="400"/>
                </a:cxn>
                <a:cxn ang="0">
                  <a:pos x="258" y="419"/>
                </a:cxn>
                <a:cxn ang="0">
                  <a:pos x="276" y="438"/>
                </a:cxn>
                <a:cxn ang="0">
                  <a:pos x="287" y="438"/>
                </a:cxn>
                <a:cxn ang="0">
                  <a:pos x="298" y="438"/>
                </a:cxn>
                <a:cxn ang="0">
                  <a:pos x="308" y="438"/>
                </a:cxn>
                <a:cxn ang="0">
                  <a:pos x="320" y="438"/>
                </a:cxn>
                <a:cxn ang="0">
                  <a:pos x="330" y="438"/>
                </a:cxn>
                <a:cxn ang="0">
                  <a:pos x="341" y="438"/>
                </a:cxn>
                <a:cxn ang="0">
                  <a:pos x="352" y="439"/>
                </a:cxn>
                <a:cxn ang="0">
                  <a:pos x="363" y="439"/>
                </a:cxn>
                <a:cxn ang="0">
                  <a:pos x="343" y="410"/>
                </a:cxn>
                <a:cxn ang="0">
                  <a:pos x="322" y="380"/>
                </a:cxn>
                <a:cxn ang="0">
                  <a:pos x="303" y="351"/>
                </a:cxn>
                <a:cxn ang="0">
                  <a:pos x="282" y="322"/>
                </a:cxn>
                <a:cxn ang="0">
                  <a:pos x="261" y="293"/>
                </a:cxn>
                <a:cxn ang="0">
                  <a:pos x="242" y="266"/>
                </a:cxn>
                <a:cxn ang="0">
                  <a:pos x="221" y="237"/>
                </a:cxn>
                <a:cxn ang="0">
                  <a:pos x="199" y="209"/>
                </a:cxn>
                <a:cxn ang="0">
                  <a:pos x="178" y="182"/>
                </a:cxn>
                <a:cxn ang="0">
                  <a:pos x="156" y="154"/>
                </a:cxn>
                <a:cxn ang="0">
                  <a:pos x="135" y="127"/>
                </a:cxn>
                <a:cxn ang="0">
                  <a:pos x="112" y="101"/>
                </a:cxn>
                <a:cxn ang="0">
                  <a:pos x="89" y="74"/>
                </a:cxn>
                <a:cxn ang="0">
                  <a:pos x="65" y="49"/>
                </a:cxn>
                <a:cxn ang="0">
                  <a:pos x="41" y="24"/>
                </a:cxn>
                <a:cxn ang="0">
                  <a:pos x="17" y="0"/>
                </a:cxn>
                <a:cxn ang="0">
                  <a:pos x="12" y="28"/>
                </a:cxn>
                <a:cxn ang="0">
                  <a:pos x="7" y="59"/>
                </a:cxn>
                <a:cxn ang="0">
                  <a:pos x="3" y="94"/>
                </a:cxn>
                <a:cxn ang="0">
                  <a:pos x="0" y="130"/>
                </a:cxn>
              </a:cxnLst>
              <a:rect l="0" t="0" r="r" b="b"/>
              <a:pathLst>
                <a:path w="363" h="439">
                  <a:moveTo>
                    <a:pt x="0" y="130"/>
                  </a:moveTo>
                  <a:lnTo>
                    <a:pt x="16" y="149"/>
                  </a:lnTo>
                  <a:lnTo>
                    <a:pt x="33" y="169"/>
                  </a:lnTo>
                  <a:lnTo>
                    <a:pt x="51" y="189"/>
                  </a:lnTo>
                  <a:lnTo>
                    <a:pt x="67" y="208"/>
                  </a:lnTo>
                  <a:lnTo>
                    <a:pt x="84" y="228"/>
                  </a:lnTo>
                  <a:lnTo>
                    <a:pt x="101" y="247"/>
                  </a:lnTo>
                  <a:lnTo>
                    <a:pt x="118" y="266"/>
                  </a:lnTo>
                  <a:lnTo>
                    <a:pt x="136" y="285"/>
                  </a:lnTo>
                  <a:lnTo>
                    <a:pt x="153" y="305"/>
                  </a:lnTo>
                  <a:lnTo>
                    <a:pt x="170" y="323"/>
                  </a:lnTo>
                  <a:lnTo>
                    <a:pt x="188" y="343"/>
                  </a:lnTo>
                  <a:lnTo>
                    <a:pt x="205" y="361"/>
                  </a:lnTo>
                  <a:lnTo>
                    <a:pt x="223" y="381"/>
                  </a:lnTo>
                  <a:lnTo>
                    <a:pt x="241" y="400"/>
                  </a:lnTo>
                  <a:lnTo>
                    <a:pt x="258" y="419"/>
                  </a:lnTo>
                  <a:lnTo>
                    <a:pt x="276" y="438"/>
                  </a:lnTo>
                  <a:lnTo>
                    <a:pt x="287" y="438"/>
                  </a:lnTo>
                  <a:lnTo>
                    <a:pt x="298" y="438"/>
                  </a:lnTo>
                  <a:lnTo>
                    <a:pt x="308" y="438"/>
                  </a:lnTo>
                  <a:lnTo>
                    <a:pt x="320" y="438"/>
                  </a:lnTo>
                  <a:lnTo>
                    <a:pt x="330" y="438"/>
                  </a:lnTo>
                  <a:lnTo>
                    <a:pt x="341" y="438"/>
                  </a:lnTo>
                  <a:lnTo>
                    <a:pt x="352" y="439"/>
                  </a:lnTo>
                  <a:lnTo>
                    <a:pt x="363" y="439"/>
                  </a:lnTo>
                  <a:lnTo>
                    <a:pt x="343" y="410"/>
                  </a:lnTo>
                  <a:lnTo>
                    <a:pt x="322" y="380"/>
                  </a:lnTo>
                  <a:lnTo>
                    <a:pt x="303" y="351"/>
                  </a:lnTo>
                  <a:lnTo>
                    <a:pt x="282" y="322"/>
                  </a:lnTo>
                  <a:lnTo>
                    <a:pt x="261" y="293"/>
                  </a:lnTo>
                  <a:lnTo>
                    <a:pt x="242" y="266"/>
                  </a:lnTo>
                  <a:lnTo>
                    <a:pt x="221" y="237"/>
                  </a:lnTo>
                  <a:lnTo>
                    <a:pt x="199" y="209"/>
                  </a:lnTo>
                  <a:lnTo>
                    <a:pt x="178" y="182"/>
                  </a:lnTo>
                  <a:lnTo>
                    <a:pt x="156" y="154"/>
                  </a:lnTo>
                  <a:lnTo>
                    <a:pt x="135" y="127"/>
                  </a:lnTo>
                  <a:lnTo>
                    <a:pt x="112" y="101"/>
                  </a:lnTo>
                  <a:lnTo>
                    <a:pt x="89" y="74"/>
                  </a:lnTo>
                  <a:lnTo>
                    <a:pt x="65" y="49"/>
                  </a:lnTo>
                  <a:lnTo>
                    <a:pt x="41" y="24"/>
                  </a:lnTo>
                  <a:lnTo>
                    <a:pt x="17" y="0"/>
                  </a:lnTo>
                  <a:lnTo>
                    <a:pt x="12" y="28"/>
                  </a:lnTo>
                  <a:lnTo>
                    <a:pt x="7" y="59"/>
                  </a:lnTo>
                  <a:lnTo>
                    <a:pt x="3" y="94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500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571" y="3727"/>
              <a:ext cx="170" cy="22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3" y="8"/>
                </a:cxn>
                <a:cxn ang="0">
                  <a:pos x="38" y="16"/>
                </a:cxn>
                <a:cxn ang="0">
                  <a:pos x="31" y="25"/>
                </a:cxn>
                <a:cxn ang="0">
                  <a:pos x="25" y="34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8"/>
                </a:cxn>
                <a:cxn ang="0">
                  <a:pos x="0" y="81"/>
                </a:cxn>
                <a:cxn ang="0">
                  <a:pos x="22" y="102"/>
                </a:cxn>
                <a:cxn ang="0">
                  <a:pos x="42" y="125"/>
                </a:cxn>
                <a:cxn ang="0">
                  <a:pos x="63" y="147"/>
                </a:cxn>
                <a:cxn ang="0">
                  <a:pos x="85" y="170"/>
                </a:cxn>
                <a:cxn ang="0">
                  <a:pos x="106" y="192"/>
                </a:cxn>
                <a:cxn ang="0">
                  <a:pos x="127" y="215"/>
                </a:cxn>
                <a:cxn ang="0">
                  <a:pos x="148" y="238"/>
                </a:cxn>
                <a:cxn ang="0">
                  <a:pos x="169" y="260"/>
                </a:cxn>
                <a:cxn ang="0">
                  <a:pos x="191" y="283"/>
                </a:cxn>
                <a:cxn ang="0">
                  <a:pos x="212" y="306"/>
                </a:cxn>
                <a:cxn ang="0">
                  <a:pos x="232" y="328"/>
                </a:cxn>
                <a:cxn ang="0">
                  <a:pos x="254" y="351"/>
                </a:cxn>
                <a:cxn ang="0">
                  <a:pos x="275" y="374"/>
                </a:cxn>
                <a:cxn ang="0">
                  <a:pos x="296" y="398"/>
                </a:cxn>
                <a:cxn ang="0">
                  <a:pos x="317" y="419"/>
                </a:cxn>
                <a:cxn ang="0">
                  <a:pos x="338" y="442"/>
                </a:cxn>
                <a:cxn ang="0">
                  <a:pos x="334" y="410"/>
                </a:cxn>
                <a:cxn ang="0">
                  <a:pos x="329" y="379"/>
                </a:cxn>
                <a:cxn ang="0">
                  <a:pos x="324" y="349"/>
                </a:cxn>
                <a:cxn ang="0">
                  <a:pos x="320" y="319"/>
                </a:cxn>
                <a:cxn ang="0">
                  <a:pos x="302" y="300"/>
                </a:cxn>
                <a:cxn ang="0">
                  <a:pos x="285" y="280"/>
                </a:cxn>
                <a:cxn ang="0">
                  <a:pos x="268" y="260"/>
                </a:cxn>
                <a:cxn ang="0">
                  <a:pos x="251" y="241"/>
                </a:cxn>
                <a:cxn ang="0">
                  <a:pos x="235" y="220"/>
                </a:cxn>
                <a:cxn ang="0">
                  <a:pos x="218" y="199"/>
                </a:cxn>
                <a:cxn ang="0">
                  <a:pos x="201" y="180"/>
                </a:cxn>
                <a:cxn ang="0">
                  <a:pos x="185" y="159"/>
                </a:cxn>
                <a:cxn ang="0">
                  <a:pos x="169" y="138"/>
                </a:cxn>
                <a:cxn ang="0">
                  <a:pos x="152" y="119"/>
                </a:cxn>
                <a:cxn ang="0">
                  <a:pos x="136" y="98"/>
                </a:cxn>
                <a:cxn ang="0">
                  <a:pos x="119" y="78"/>
                </a:cxn>
                <a:cxn ang="0">
                  <a:pos x="102" y="59"/>
                </a:cxn>
                <a:cxn ang="0">
                  <a:pos x="85" y="39"/>
                </a:cxn>
                <a:cxn ang="0">
                  <a:pos x="68" y="19"/>
                </a:cxn>
                <a:cxn ang="0">
                  <a:pos x="50" y="0"/>
                </a:cxn>
              </a:cxnLst>
              <a:rect l="0" t="0" r="r" b="b"/>
              <a:pathLst>
                <a:path w="338" h="442">
                  <a:moveTo>
                    <a:pt x="50" y="0"/>
                  </a:moveTo>
                  <a:lnTo>
                    <a:pt x="43" y="8"/>
                  </a:lnTo>
                  <a:lnTo>
                    <a:pt x="38" y="16"/>
                  </a:lnTo>
                  <a:lnTo>
                    <a:pt x="31" y="25"/>
                  </a:lnTo>
                  <a:lnTo>
                    <a:pt x="25" y="34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8"/>
                  </a:lnTo>
                  <a:lnTo>
                    <a:pt x="0" y="81"/>
                  </a:lnTo>
                  <a:lnTo>
                    <a:pt x="22" y="102"/>
                  </a:lnTo>
                  <a:lnTo>
                    <a:pt x="42" y="125"/>
                  </a:lnTo>
                  <a:lnTo>
                    <a:pt x="63" y="147"/>
                  </a:lnTo>
                  <a:lnTo>
                    <a:pt x="85" y="170"/>
                  </a:lnTo>
                  <a:lnTo>
                    <a:pt x="106" y="192"/>
                  </a:lnTo>
                  <a:lnTo>
                    <a:pt x="127" y="215"/>
                  </a:lnTo>
                  <a:lnTo>
                    <a:pt x="148" y="238"/>
                  </a:lnTo>
                  <a:lnTo>
                    <a:pt x="169" y="260"/>
                  </a:lnTo>
                  <a:lnTo>
                    <a:pt x="191" y="283"/>
                  </a:lnTo>
                  <a:lnTo>
                    <a:pt x="212" y="306"/>
                  </a:lnTo>
                  <a:lnTo>
                    <a:pt x="232" y="328"/>
                  </a:lnTo>
                  <a:lnTo>
                    <a:pt x="254" y="351"/>
                  </a:lnTo>
                  <a:lnTo>
                    <a:pt x="275" y="374"/>
                  </a:lnTo>
                  <a:lnTo>
                    <a:pt x="296" y="398"/>
                  </a:lnTo>
                  <a:lnTo>
                    <a:pt x="317" y="419"/>
                  </a:lnTo>
                  <a:lnTo>
                    <a:pt x="338" y="442"/>
                  </a:lnTo>
                  <a:lnTo>
                    <a:pt x="334" y="410"/>
                  </a:lnTo>
                  <a:lnTo>
                    <a:pt x="329" y="379"/>
                  </a:lnTo>
                  <a:lnTo>
                    <a:pt x="324" y="349"/>
                  </a:lnTo>
                  <a:lnTo>
                    <a:pt x="320" y="319"/>
                  </a:lnTo>
                  <a:lnTo>
                    <a:pt x="302" y="300"/>
                  </a:lnTo>
                  <a:lnTo>
                    <a:pt x="285" y="280"/>
                  </a:lnTo>
                  <a:lnTo>
                    <a:pt x="268" y="260"/>
                  </a:lnTo>
                  <a:lnTo>
                    <a:pt x="251" y="241"/>
                  </a:lnTo>
                  <a:lnTo>
                    <a:pt x="235" y="220"/>
                  </a:lnTo>
                  <a:lnTo>
                    <a:pt x="218" y="199"/>
                  </a:lnTo>
                  <a:lnTo>
                    <a:pt x="201" y="180"/>
                  </a:lnTo>
                  <a:lnTo>
                    <a:pt x="185" y="159"/>
                  </a:lnTo>
                  <a:lnTo>
                    <a:pt x="169" y="138"/>
                  </a:lnTo>
                  <a:lnTo>
                    <a:pt x="152" y="119"/>
                  </a:lnTo>
                  <a:lnTo>
                    <a:pt x="136" y="98"/>
                  </a:lnTo>
                  <a:lnTo>
                    <a:pt x="119" y="78"/>
                  </a:lnTo>
                  <a:lnTo>
                    <a:pt x="102" y="59"/>
                  </a:lnTo>
                  <a:lnTo>
                    <a:pt x="85" y="39"/>
                  </a:lnTo>
                  <a:lnTo>
                    <a:pt x="68" y="1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4610" y="3700"/>
              <a:ext cx="116" cy="155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4" y="46"/>
                </a:cxn>
                <a:cxn ang="0">
                  <a:pos x="28" y="63"/>
                </a:cxn>
                <a:cxn ang="0">
                  <a:pos x="41" y="81"/>
                </a:cxn>
                <a:cxn ang="0">
                  <a:pos x="55" y="99"/>
                </a:cxn>
                <a:cxn ang="0">
                  <a:pos x="70" y="117"/>
                </a:cxn>
                <a:cxn ang="0">
                  <a:pos x="84" y="135"/>
                </a:cxn>
                <a:cxn ang="0">
                  <a:pos x="99" y="152"/>
                </a:cxn>
                <a:cxn ang="0">
                  <a:pos x="113" y="170"/>
                </a:cxn>
                <a:cxn ang="0">
                  <a:pos x="128" y="188"/>
                </a:cxn>
                <a:cxn ang="0">
                  <a:pos x="142" y="205"/>
                </a:cxn>
                <a:cxn ang="0">
                  <a:pos x="157" y="222"/>
                </a:cxn>
                <a:cxn ang="0">
                  <a:pos x="172" y="239"/>
                </a:cxn>
                <a:cxn ang="0">
                  <a:pos x="186" y="258"/>
                </a:cxn>
                <a:cxn ang="0">
                  <a:pos x="200" y="275"/>
                </a:cxn>
                <a:cxn ang="0">
                  <a:pos x="215" y="292"/>
                </a:cxn>
                <a:cxn ang="0">
                  <a:pos x="230" y="310"/>
                </a:cxn>
                <a:cxn ang="0">
                  <a:pos x="227" y="286"/>
                </a:cxn>
                <a:cxn ang="0">
                  <a:pos x="222" y="262"/>
                </a:cxn>
                <a:cxn ang="0">
                  <a:pos x="219" y="241"/>
                </a:cxn>
                <a:cxn ang="0">
                  <a:pos x="214" y="219"/>
                </a:cxn>
                <a:cxn ang="0">
                  <a:pos x="193" y="192"/>
                </a:cxn>
                <a:cxn ang="0">
                  <a:pos x="174" y="164"/>
                </a:cxn>
                <a:cxn ang="0">
                  <a:pos x="154" y="137"/>
                </a:cxn>
                <a:cxn ang="0">
                  <a:pos x="135" y="109"/>
                </a:cxn>
                <a:cxn ang="0">
                  <a:pos x="115" y="81"/>
                </a:cxn>
                <a:cxn ang="0">
                  <a:pos x="97" y="54"/>
                </a:cxn>
                <a:cxn ang="0">
                  <a:pos x="77" y="26"/>
                </a:cxn>
                <a:cxn ang="0">
                  <a:pos x="59" y="0"/>
                </a:cxn>
                <a:cxn ang="0">
                  <a:pos x="52" y="1"/>
                </a:cxn>
                <a:cxn ang="0">
                  <a:pos x="45" y="3"/>
                </a:cxn>
                <a:cxn ang="0">
                  <a:pos x="38" y="5"/>
                </a:cxn>
                <a:cxn ang="0">
                  <a:pos x="31" y="8"/>
                </a:cxn>
                <a:cxn ang="0">
                  <a:pos x="23" y="12"/>
                </a:cxn>
                <a:cxn ang="0">
                  <a:pos x="15" y="16"/>
                </a:cxn>
                <a:cxn ang="0">
                  <a:pos x="8" y="22"/>
                </a:cxn>
                <a:cxn ang="0">
                  <a:pos x="0" y="27"/>
                </a:cxn>
              </a:cxnLst>
              <a:rect l="0" t="0" r="r" b="b"/>
              <a:pathLst>
                <a:path w="230" h="310">
                  <a:moveTo>
                    <a:pt x="0" y="27"/>
                  </a:moveTo>
                  <a:lnTo>
                    <a:pt x="14" y="46"/>
                  </a:lnTo>
                  <a:lnTo>
                    <a:pt x="28" y="63"/>
                  </a:lnTo>
                  <a:lnTo>
                    <a:pt x="41" y="81"/>
                  </a:lnTo>
                  <a:lnTo>
                    <a:pt x="55" y="99"/>
                  </a:lnTo>
                  <a:lnTo>
                    <a:pt x="70" y="117"/>
                  </a:lnTo>
                  <a:lnTo>
                    <a:pt x="84" y="135"/>
                  </a:lnTo>
                  <a:lnTo>
                    <a:pt x="99" y="152"/>
                  </a:lnTo>
                  <a:lnTo>
                    <a:pt x="113" y="170"/>
                  </a:lnTo>
                  <a:lnTo>
                    <a:pt x="128" y="188"/>
                  </a:lnTo>
                  <a:lnTo>
                    <a:pt x="142" y="205"/>
                  </a:lnTo>
                  <a:lnTo>
                    <a:pt x="157" y="222"/>
                  </a:lnTo>
                  <a:lnTo>
                    <a:pt x="172" y="239"/>
                  </a:lnTo>
                  <a:lnTo>
                    <a:pt x="186" y="258"/>
                  </a:lnTo>
                  <a:lnTo>
                    <a:pt x="200" y="275"/>
                  </a:lnTo>
                  <a:lnTo>
                    <a:pt x="215" y="292"/>
                  </a:lnTo>
                  <a:lnTo>
                    <a:pt x="230" y="310"/>
                  </a:lnTo>
                  <a:lnTo>
                    <a:pt x="227" y="286"/>
                  </a:lnTo>
                  <a:lnTo>
                    <a:pt x="222" y="262"/>
                  </a:lnTo>
                  <a:lnTo>
                    <a:pt x="219" y="241"/>
                  </a:lnTo>
                  <a:lnTo>
                    <a:pt x="214" y="219"/>
                  </a:lnTo>
                  <a:lnTo>
                    <a:pt x="193" y="192"/>
                  </a:lnTo>
                  <a:lnTo>
                    <a:pt x="174" y="164"/>
                  </a:lnTo>
                  <a:lnTo>
                    <a:pt x="154" y="137"/>
                  </a:lnTo>
                  <a:lnTo>
                    <a:pt x="135" y="109"/>
                  </a:lnTo>
                  <a:lnTo>
                    <a:pt x="115" y="81"/>
                  </a:lnTo>
                  <a:lnTo>
                    <a:pt x="97" y="54"/>
                  </a:lnTo>
                  <a:lnTo>
                    <a:pt x="77" y="26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5" y="3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3" y="12"/>
                  </a:lnTo>
                  <a:lnTo>
                    <a:pt x="15" y="16"/>
                  </a:lnTo>
                  <a:lnTo>
                    <a:pt x="8" y="2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4640" y="3699"/>
              <a:ext cx="78" cy="110"/>
            </a:xfrm>
            <a:custGeom>
              <a:avLst/>
              <a:gdLst/>
              <a:ahLst/>
              <a:cxnLst>
                <a:cxn ang="0">
                  <a:pos x="56" y="7"/>
                </a:cxn>
                <a:cxn ang="0">
                  <a:pos x="55" y="7"/>
                </a:cxn>
                <a:cxn ang="0">
                  <a:pos x="51" y="6"/>
                </a:cxn>
                <a:cxn ang="0">
                  <a:pos x="47" y="4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18" y="28"/>
                </a:cxn>
                <a:cxn ang="0">
                  <a:pos x="38" y="56"/>
                </a:cxn>
                <a:cxn ang="0">
                  <a:pos x="56" y="83"/>
                </a:cxn>
                <a:cxn ang="0">
                  <a:pos x="76" y="111"/>
                </a:cxn>
                <a:cxn ang="0">
                  <a:pos x="95" y="139"/>
                </a:cxn>
                <a:cxn ang="0">
                  <a:pos x="115" y="166"/>
                </a:cxn>
                <a:cxn ang="0">
                  <a:pos x="134" y="194"/>
                </a:cxn>
                <a:cxn ang="0">
                  <a:pos x="155" y="221"/>
                </a:cxn>
                <a:cxn ang="0">
                  <a:pos x="149" y="191"/>
                </a:cxn>
                <a:cxn ang="0">
                  <a:pos x="145" y="162"/>
                </a:cxn>
                <a:cxn ang="0">
                  <a:pos x="139" y="134"/>
                </a:cxn>
                <a:cxn ang="0">
                  <a:pos x="134" y="109"/>
                </a:cxn>
                <a:cxn ang="0">
                  <a:pos x="125" y="77"/>
                </a:cxn>
                <a:cxn ang="0">
                  <a:pos x="114" y="52"/>
                </a:cxn>
                <a:cxn ang="0">
                  <a:pos x="101" y="34"/>
                </a:cxn>
                <a:cxn ang="0">
                  <a:pos x="88" y="21"/>
                </a:cxn>
                <a:cxn ang="0">
                  <a:pos x="76" y="14"/>
                </a:cxn>
                <a:cxn ang="0">
                  <a:pos x="65" y="10"/>
                </a:cxn>
                <a:cxn ang="0">
                  <a:pos x="58" y="7"/>
                </a:cxn>
                <a:cxn ang="0">
                  <a:pos x="56" y="7"/>
                </a:cxn>
              </a:cxnLst>
              <a:rect l="0" t="0" r="r" b="b"/>
              <a:pathLst>
                <a:path w="155" h="221">
                  <a:moveTo>
                    <a:pt x="56" y="7"/>
                  </a:moveTo>
                  <a:lnTo>
                    <a:pt x="55" y="7"/>
                  </a:lnTo>
                  <a:lnTo>
                    <a:pt x="51" y="6"/>
                  </a:lnTo>
                  <a:lnTo>
                    <a:pt x="47" y="4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18" y="28"/>
                  </a:lnTo>
                  <a:lnTo>
                    <a:pt x="38" y="56"/>
                  </a:lnTo>
                  <a:lnTo>
                    <a:pt x="56" y="83"/>
                  </a:lnTo>
                  <a:lnTo>
                    <a:pt x="76" y="111"/>
                  </a:lnTo>
                  <a:lnTo>
                    <a:pt x="95" y="139"/>
                  </a:lnTo>
                  <a:lnTo>
                    <a:pt x="115" y="166"/>
                  </a:lnTo>
                  <a:lnTo>
                    <a:pt x="134" y="194"/>
                  </a:lnTo>
                  <a:lnTo>
                    <a:pt x="155" y="221"/>
                  </a:lnTo>
                  <a:lnTo>
                    <a:pt x="149" y="191"/>
                  </a:lnTo>
                  <a:lnTo>
                    <a:pt x="145" y="162"/>
                  </a:lnTo>
                  <a:lnTo>
                    <a:pt x="139" y="134"/>
                  </a:lnTo>
                  <a:lnTo>
                    <a:pt x="134" y="109"/>
                  </a:lnTo>
                  <a:lnTo>
                    <a:pt x="125" y="77"/>
                  </a:lnTo>
                  <a:lnTo>
                    <a:pt x="114" y="52"/>
                  </a:lnTo>
                  <a:lnTo>
                    <a:pt x="101" y="34"/>
                  </a:lnTo>
                  <a:lnTo>
                    <a:pt x="88" y="21"/>
                  </a:lnTo>
                  <a:lnTo>
                    <a:pt x="76" y="14"/>
                  </a:lnTo>
                  <a:lnTo>
                    <a:pt x="65" y="10"/>
                  </a:lnTo>
                  <a:lnTo>
                    <a:pt x="58" y="7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7500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4597" y="3714"/>
              <a:ext cx="134" cy="17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6"/>
                </a:cxn>
                <a:cxn ang="0">
                  <a:pos x="14" y="12"/>
                </a:cxn>
                <a:cxn ang="0">
                  <a:pos x="7" y="19"/>
                </a:cxn>
                <a:cxn ang="0">
                  <a:pos x="0" y="27"/>
                </a:cxn>
                <a:cxn ang="0">
                  <a:pos x="18" y="46"/>
                </a:cxn>
                <a:cxn ang="0">
                  <a:pos x="35" y="66"/>
                </a:cxn>
                <a:cxn ang="0">
                  <a:pos x="52" y="86"/>
                </a:cxn>
                <a:cxn ang="0">
                  <a:pos x="69" y="105"/>
                </a:cxn>
                <a:cxn ang="0">
                  <a:pos x="86" y="125"/>
                </a:cxn>
                <a:cxn ang="0">
                  <a:pos x="102" y="146"/>
                </a:cxn>
                <a:cxn ang="0">
                  <a:pos x="119" y="165"/>
                </a:cxn>
                <a:cxn ang="0">
                  <a:pos x="135" y="186"/>
                </a:cxn>
                <a:cxn ang="0">
                  <a:pos x="151" y="207"/>
                </a:cxn>
                <a:cxn ang="0">
                  <a:pos x="168" y="226"/>
                </a:cxn>
                <a:cxn ang="0">
                  <a:pos x="185" y="247"/>
                </a:cxn>
                <a:cxn ang="0">
                  <a:pos x="201" y="268"/>
                </a:cxn>
                <a:cxn ang="0">
                  <a:pos x="218" y="287"/>
                </a:cxn>
                <a:cxn ang="0">
                  <a:pos x="235" y="307"/>
                </a:cxn>
                <a:cxn ang="0">
                  <a:pos x="252" y="327"/>
                </a:cxn>
                <a:cxn ang="0">
                  <a:pos x="270" y="346"/>
                </a:cxn>
                <a:cxn ang="0">
                  <a:pos x="267" y="330"/>
                </a:cxn>
                <a:cxn ang="0">
                  <a:pos x="264" y="314"/>
                </a:cxn>
                <a:cxn ang="0">
                  <a:pos x="262" y="299"/>
                </a:cxn>
                <a:cxn ang="0">
                  <a:pos x="258" y="283"/>
                </a:cxn>
                <a:cxn ang="0">
                  <a:pos x="243" y="265"/>
                </a:cxn>
                <a:cxn ang="0">
                  <a:pos x="228" y="248"/>
                </a:cxn>
                <a:cxn ang="0">
                  <a:pos x="214" y="231"/>
                </a:cxn>
                <a:cxn ang="0">
                  <a:pos x="200" y="212"/>
                </a:cxn>
                <a:cxn ang="0">
                  <a:pos x="185" y="195"/>
                </a:cxn>
                <a:cxn ang="0">
                  <a:pos x="170" y="178"/>
                </a:cxn>
                <a:cxn ang="0">
                  <a:pos x="156" y="161"/>
                </a:cxn>
                <a:cxn ang="0">
                  <a:pos x="141" y="143"/>
                </a:cxn>
                <a:cxn ang="0">
                  <a:pos x="127" y="125"/>
                </a:cxn>
                <a:cxn ang="0">
                  <a:pos x="112" y="108"/>
                </a:cxn>
                <a:cxn ang="0">
                  <a:pos x="98" y="90"/>
                </a:cxn>
                <a:cxn ang="0">
                  <a:pos x="83" y="72"/>
                </a:cxn>
                <a:cxn ang="0">
                  <a:pos x="69" y="54"/>
                </a:cxn>
                <a:cxn ang="0">
                  <a:pos x="56" y="36"/>
                </a:cxn>
                <a:cxn ang="0">
                  <a:pos x="42" y="19"/>
                </a:cxn>
                <a:cxn ang="0">
                  <a:pos x="28" y="0"/>
                </a:cxn>
              </a:cxnLst>
              <a:rect l="0" t="0" r="r" b="b"/>
              <a:pathLst>
                <a:path w="270" h="346">
                  <a:moveTo>
                    <a:pt x="28" y="0"/>
                  </a:moveTo>
                  <a:lnTo>
                    <a:pt x="21" y="6"/>
                  </a:lnTo>
                  <a:lnTo>
                    <a:pt x="14" y="12"/>
                  </a:lnTo>
                  <a:lnTo>
                    <a:pt x="7" y="19"/>
                  </a:lnTo>
                  <a:lnTo>
                    <a:pt x="0" y="27"/>
                  </a:lnTo>
                  <a:lnTo>
                    <a:pt x="18" y="46"/>
                  </a:lnTo>
                  <a:lnTo>
                    <a:pt x="35" y="66"/>
                  </a:lnTo>
                  <a:lnTo>
                    <a:pt x="52" y="86"/>
                  </a:lnTo>
                  <a:lnTo>
                    <a:pt x="69" y="105"/>
                  </a:lnTo>
                  <a:lnTo>
                    <a:pt x="86" y="125"/>
                  </a:lnTo>
                  <a:lnTo>
                    <a:pt x="102" y="146"/>
                  </a:lnTo>
                  <a:lnTo>
                    <a:pt x="119" y="165"/>
                  </a:lnTo>
                  <a:lnTo>
                    <a:pt x="135" y="186"/>
                  </a:lnTo>
                  <a:lnTo>
                    <a:pt x="151" y="207"/>
                  </a:lnTo>
                  <a:lnTo>
                    <a:pt x="168" y="226"/>
                  </a:lnTo>
                  <a:lnTo>
                    <a:pt x="185" y="247"/>
                  </a:lnTo>
                  <a:lnTo>
                    <a:pt x="201" y="268"/>
                  </a:lnTo>
                  <a:lnTo>
                    <a:pt x="218" y="287"/>
                  </a:lnTo>
                  <a:lnTo>
                    <a:pt x="235" y="307"/>
                  </a:lnTo>
                  <a:lnTo>
                    <a:pt x="252" y="327"/>
                  </a:lnTo>
                  <a:lnTo>
                    <a:pt x="270" y="346"/>
                  </a:lnTo>
                  <a:lnTo>
                    <a:pt x="267" y="330"/>
                  </a:lnTo>
                  <a:lnTo>
                    <a:pt x="264" y="314"/>
                  </a:lnTo>
                  <a:lnTo>
                    <a:pt x="262" y="299"/>
                  </a:lnTo>
                  <a:lnTo>
                    <a:pt x="258" y="283"/>
                  </a:lnTo>
                  <a:lnTo>
                    <a:pt x="243" y="265"/>
                  </a:lnTo>
                  <a:lnTo>
                    <a:pt x="228" y="248"/>
                  </a:lnTo>
                  <a:lnTo>
                    <a:pt x="214" y="231"/>
                  </a:lnTo>
                  <a:lnTo>
                    <a:pt x="200" y="212"/>
                  </a:lnTo>
                  <a:lnTo>
                    <a:pt x="185" y="195"/>
                  </a:lnTo>
                  <a:lnTo>
                    <a:pt x="170" y="178"/>
                  </a:lnTo>
                  <a:lnTo>
                    <a:pt x="156" y="161"/>
                  </a:lnTo>
                  <a:lnTo>
                    <a:pt x="141" y="143"/>
                  </a:lnTo>
                  <a:lnTo>
                    <a:pt x="127" y="125"/>
                  </a:lnTo>
                  <a:lnTo>
                    <a:pt x="112" y="108"/>
                  </a:lnTo>
                  <a:lnTo>
                    <a:pt x="98" y="90"/>
                  </a:lnTo>
                  <a:lnTo>
                    <a:pt x="83" y="72"/>
                  </a:lnTo>
                  <a:lnTo>
                    <a:pt x="69" y="54"/>
                  </a:lnTo>
                  <a:lnTo>
                    <a:pt x="56" y="36"/>
                  </a:lnTo>
                  <a:lnTo>
                    <a:pt x="42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500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4556" y="3767"/>
              <a:ext cx="197" cy="29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3" y="18"/>
                </a:cxn>
                <a:cxn ang="0">
                  <a:pos x="15" y="36"/>
                </a:cxn>
                <a:cxn ang="0">
                  <a:pos x="6" y="57"/>
                </a:cxn>
                <a:cxn ang="0">
                  <a:pos x="0" y="78"/>
                </a:cxn>
                <a:cxn ang="0">
                  <a:pos x="23" y="110"/>
                </a:cxn>
                <a:cxn ang="0">
                  <a:pos x="47" y="142"/>
                </a:cxn>
                <a:cxn ang="0">
                  <a:pos x="70" y="175"/>
                </a:cxn>
                <a:cxn ang="0">
                  <a:pos x="94" y="207"/>
                </a:cxn>
                <a:cxn ang="0">
                  <a:pos x="118" y="239"/>
                </a:cxn>
                <a:cxn ang="0">
                  <a:pos x="142" y="272"/>
                </a:cxn>
                <a:cxn ang="0">
                  <a:pos x="167" y="303"/>
                </a:cxn>
                <a:cxn ang="0">
                  <a:pos x="192" y="334"/>
                </a:cxn>
                <a:cxn ang="0">
                  <a:pos x="216" y="366"/>
                </a:cxn>
                <a:cxn ang="0">
                  <a:pos x="241" y="397"/>
                </a:cxn>
                <a:cxn ang="0">
                  <a:pos x="267" y="428"/>
                </a:cxn>
                <a:cxn ang="0">
                  <a:pos x="292" y="459"/>
                </a:cxn>
                <a:cxn ang="0">
                  <a:pos x="317" y="491"/>
                </a:cxn>
                <a:cxn ang="0">
                  <a:pos x="343" y="522"/>
                </a:cxn>
                <a:cxn ang="0">
                  <a:pos x="368" y="553"/>
                </a:cxn>
                <a:cxn ang="0">
                  <a:pos x="395" y="584"/>
                </a:cxn>
                <a:cxn ang="0">
                  <a:pos x="390" y="527"/>
                </a:cxn>
                <a:cxn ang="0">
                  <a:pos x="384" y="471"/>
                </a:cxn>
                <a:cxn ang="0">
                  <a:pos x="377" y="416"/>
                </a:cxn>
                <a:cxn ang="0">
                  <a:pos x="369" y="361"/>
                </a:cxn>
                <a:cxn ang="0">
                  <a:pos x="348" y="338"/>
                </a:cxn>
                <a:cxn ang="0">
                  <a:pos x="327" y="317"/>
                </a:cxn>
                <a:cxn ang="0">
                  <a:pos x="306" y="293"/>
                </a:cxn>
                <a:cxn ang="0">
                  <a:pos x="285" y="270"/>
                </a:cxn>
                <a:cxn ang="0">
                  <a:pos x="263" y="247"/>
                </a:cxn>
                <a:cxn ang="0">
                  <a:pos x="243" y="225"/>
                </a:cxn>
                <a:cxn ang="0">
                  <a:pos x="222" y="202"/>
                </a:cxn>
                <a:cxn ang="0">
                  <a:pos x="200" y="179"/>
                </a:cxn>
                <a:cxn ang="0">
                  <a:pos x="179" y="157"/>
                </a:cxn>
                <a:cxn ang="0">
                  <a:pos x="158" y="134"/>
                </a:cxn>
                <a:cxn ang="0">
                  <a:pos x="137" y="111"/>
                </a:cxn>
                <a:cxn ang="0">
                  <a:pos x="116" y="89"/>
                </a:cxn>
                <a:cxn ang="0">
                  <a:pos x="94" y="66"/>
                </a:cxn>
                <a:cxn ang="0">
                  <a:pos x="73" y="44"/>
                </a:cxn>
                <a:cxn ang="0">
                  <a:pos x="53" y="21"/>
                </a:cxn>
                <a:cxn ang="0">
                  <a:pos x="31" y="0"/>
                </a:cxn>
              </a:cxnLst>
              <a:rect l="0" t="0" r="r" b="b"/>
              <a:pathLst>
                <a:path w="395" h="584"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3" y="18"/>
                  </a:lnTo>
                  <a:lnTo>
                    <a:pt x="15" y="36"/>
                  </a:lnTo>
                  <a:lnTo>
                    <a:pt x="6" y="57"/>
                  </a:lnTo>
                  <a:lnTo>
                    <a:pt x="0" y="78"/>
                  </a:lnTo>
                  <a:lnTo>
                    <a:pt x="23" y="110"/>
                  </a:lnTo>
                  <a:lnTo>
                    <a:pt x="47" y="142"/>
                  </a:lnTo>
                  <a:lnTo>
                    <a:pt x="70" y="175"/>
                  </a:lnTo>
                  <a:lnTo>
                    <a:pt x="94" y="207"/>
                  </a:lnTo>
                  <a:lnTo>
                    <a:pt x="118" y="239"/>
                  </a:lnTo>
                  <a:lnTo>
                    <a:pt x="142" y="272"/>
                  </a:lnTo>
                  <a:lnTo>
                    <a:pt x="167" y="303"/>
                  </a:lnTo>
                  <a:lnTo>
                    <a:pt x="192" y="334"/>
                  </a:lnTo>
                  <a:lnTo>
                    <a:pt x="216" y="366"/>
                  </a:lnTo>
                  <a:lnTo>
                    <a:pt x="241" y="397"/>
                  </a:lnTo>
                  <a:lnTo>
                    <a:pt x="267" y="428"/>
                  </a:lnTo>
                  <a:lnTo>
                    <a:pt x="292" y="459"/>
                  </a:lnTo>
                  <a:lnTo>
                    <a:pt x="317" y="491"/>
                  </a:lnTo>
                  <a:lnTo>
                    <a:pt x="343" y="522"/>
                  </a:lnTo>
                  <a:lnTo>
                    <a:pt x="368" y="553"/>
                  </a:lnTo>
                  <a:lnTo>
                    <a:pt x="395" y="584"/>
                  </a:lnTo>
                  <a:lnTo>
                    <a:pt x="390" y="527"/>
                  </a:lnTo>
                  <a:lnTo>
                    <a:pt x="384" y="471"/>
                  </a:lnTo>
                  <a:lnTo>
                    <a:pt x="377" y="416"/>
                  </a:lnTo>
                  <a:lnTo>
                    <a:pt x="369" y="361"/>
                  </a:lnTo>
                  <a:lnTo>
                    <a:pt x="348" y="338"/>
                  </a:lnTo>
                  <a:lnTo>
                    <a:pt x="327" y="317"/>
                  </a:lnTo>
                  <a:lnTo>
                    <a:pt x="306" y="293"/>
                  </a:lnTo>
                  <a:lnTo>
                    <a:pt x="285" y="270"/>
                  </a:lnTo>
                  <a:lnTo>
                    <a:pt x="263" y="247"/>
                  </a:lnTo>
                  <a:lnTo>
                    <a:pt x="243" y="225"/>
                  </a:lnTo>
                  <a:lnTo>
                    <a:pt x="222" y="202"/>
                  </a:lnTo>
                  <a:lnTo>
                    <a:pt x="200" y="179"/>
                  </a:lnTo>
                  <a:lnTo>
                    <a:pt x="179" y="157"/>
                  </a:lnTo>
                  <a:lnTo>
                    <a:pt x="158" y="134"/>
                  </a:lnTo>
                  <a:lnTo>
                    <a:pt x="137" y="111"/>
                  </a:lnTo>
                  <a:lnTo>
                    <a:pt x="116" y="89"/>
                  </a:lnTo>
                  <a:lnTo>
                    <a:pt x="94" y="66"/>
                  </a:lnTo>
                  <a:lnTo>
                    <a:pt x="73" y="44"/>
                  </a:lnTo>
                  <a:lnTo>
                    <a:pt x="53" y="2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500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4547" y="3806"/>
              <a:ext cx="207" cy="2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4" y="17"/>
                </a:cxn>
                <a:cxn ang="0">
                  <a:pos x="9" y="34"/>
                </a:cxn>
                <a:cxn ang="0">
                  <a:pos x="5" y="53"/>
                </a:cxn>
                <a:cxn ang="0">
                  <a:pos x="0" y="73"/>
                </a:cxn>
                <a:cxn ang="0">
                  <a:pos x="24" y="97"/>
                </a:cxn>
                <a:cxn ang="0">
                  <a:pos x="48" y="122"/>
                </a:cxn>
                <a:cxn ang="0">
                  <a:pos x="72" y="147"/>
                </a:cxn>
                <a:cxn ang="0">
                  <a:pos x="95" y="174"/>
                </a:cxn>
                <a:cxn ang="0">
                  <a:pos x="118" y="200"/>
                </a:cxn>
                <a:cxn ang="0">
                  <a:pos x="139" y="227"/>
                </a:cxn>
                <a:cxn ang="0">
                  <a:pos x="161" y="255"/>
                </a:cxn>
                <a:cxn ang="0">
                  <a:pos x="182" y="282"/>
                </a:cxn>
                <a:cxn ang="0">
                  <a:pos x="204" y="310"/>
                </a:cxn>
                <a:cxn ang="0">
                  <a:pos x="225" y="339"/>
                </a:cxn>
                <a:cxn ang="0">
                  <a:pos x="244" y="366"/>
                </a:cxn>
                <a:cxn ang="0">
                  <a:pos x="265" y="395"/>
                </a:cxn>
                <a:cxn ang="0">
                  <a:pos x="286" y="424"/>
                </a:cxn>
                <a:cxn ang="0">
                  <a:pos x="305" y="453"/>
                </a:cxn>
                <a:cxn ang="0">
                  <a:pos x="326" y="483"/>
                </a:cxn>
                <a:cxn ang="0">
                  <a:pos x="346" y="512"/>
                </a:cxn>
                <a:cxn ang="0">
                  <a:pos x="355" y="512"/>
                </a:cxn>
                <a:cxn ang="0">
                  <a:pos x="363" y="512"/>
                </a:cxn>
                <a:cxn ang="0">
                  <a:pos x="372" y="512"/>
                </a:cxn>
                <a:cxn ang="0">
                  <a:pos x="380" y="512"/>
                </a:cxn>
                <a:cxn ang="0">
                  <a:pos x="389" y="512"/>
                </a:cxn>
                <a:cxn ang="0">
                  <a:pos x="397" y="512"/>
                </a:cxn>
                <a:cxn ang="0">
                  <a:pos x="407" y="513"/>
                </a:cxn>
                <a:cxn ang="0">
                  <a:pos x="415" y="513"/>
                </a:cxn>
                <a:cxn ang="0">
                  <a:pos x="415" y="511"/>
                </a:cxn>
                <a:cxn ang="0">
                  <a:pos x="415" y="509"/>
                </a:cxn>
                <a:cxn ang="0">
                  <a:pos x="415" y="507"/>
                </a:cxn>
                <a:cxn ang="0">
                  <a:pos x="414" y="506"/>
                </a:cxn>
                <a:cxn ang="0">
                  <a:pos x="387" y="475"/>
                </a:cxn>
                <a:cxn ang="0">
                  <a:pos x="362" y="444"/>
                </a:cxn>
                <a:cxn ang="0">
                  <a:pos x="336" y="413"/>
                </a:cxn>
                <a:cxn ang="0">
                  <a:pos x="311" y="381"/>
                </a:cxn>
                <a:cxn ang="0">
                  <a:pos x="286" y="350"/>
                </a:cxn>
                <a:cxn ang="0">
                  <a:pos x="260" y="319"/>
                </a:cxn>
                <a:cxn ang="0">
                  <a:pos x="235" y="288"/>
                </a:cxn>
                <a:cxn ang="0">
                  <a:pos x="211" y="256"/>
                </a:cxn>
                <a:cxn ang="0">
                  <a:pos x="186" y="225"/>
                </a:cxn>
                <a:cxn ang="0">
                  <a:pos x="161" y="194"/>
                </a:cxn>
                <a:cxn ang="0">
                  <a:pos x="137" y="161"/>
                </a:cxn>
                <a:cxn ang="0">
                  <a:pos x="113" y="129"/>
                </a:cxn>
                <a:cxn ang="0">
                  <a:pos x="89" y="97"/>
                </a:cxn>
                <a:cxn ang="0">
                  <a:pos x="66" y="64"/>
                </a:cxn>
                <a:cxn ang="0">
                  <a:pos x="42" y="32"/>
                </a:cxn>
                <a:cxn ang="0">
                  <a:pos x="19" y="0"/>
                </a:cxn>
              </a:cxnLst>
              <a:rect l="0" t="0" r="r" b="b"/>
              <a:pathLst>
                <a:path w="415" h="513">
                  <a:moveTo>
                    <a:pt x="19" y="0"/>
                  </a:moveTo>
                  <a:lnTo>
                    <a:pt x="14" y="17"/>
                  </a:lnTo>
                  <a:lnTo>
                    <a:pt x="9" y="34"/>
                  </a:lnTo>
                  <a:lnTo>
                    <a:pt x="5" y="53"/>
                  </a:lnTo>
                  <a:lnTo>
                    <a:pt x="0" y="73"/>
                  </a:lnTo>
                  <a:lnTo>
                    <a:pt x="24" y="97"/>
                  </a:lnTo>
                  <a:lnTo>
                    <a:pt x="48" y="122"/>
                  </a:lnTo>
                  <a:lnTo>
                    <a:pt x="72" y="147"/>
                  </a:lnTo>
                  <a:lnTo>
                    <a:pt x="95" y="174"/>
                  </a:lnTo>
                  <a:lnTo>
                    <a:pt x="118" y="200"/>
                  </a:lnTo>
                  <a:lnTo>
                    <a:pt x="139" y="227"/>
                  </a:lnTo>
                  <a:lnTo>
                    <a:pt x="161" y="255"/>
                  </a:lnTo>
                  <a:lnTo>
                    <a:pt x="182" y="282"/>
                  </a:lnTo>
                  <a:lnTo>
                    <a:pt x="204" y="310"/>
                  </a:lnTo>
                  <a:lnTo>
                    <a:pt x="225" y="339"/>
                  </a:lnTo>
                  <a:lnTo>
                    <a:pt x="244" y="366"/>
                  </a:lnTo>
                  <a:lnTo>
                    <a:pt x="265" y="395"/>
                  </a:lnTo>
                  <a:lnTo>
                    <a:pt x="286" y="424"/>
                  </a:lnTo>
                  <a:lnTo>
                    <a:pt x="305" y="453"/>
                  </a:lnTo>
                  <a:lnTo>
                    <a:pt x="326" y="483"/>
                  </a:lnTo>
                  <a:lnTo>
                    <a:pt x="346" y="512"/>
                  </a:lnTo>
                  <a:lnTo>
                    <a:pt x="355" y="512"/>
                  </a:lnTo>
                  <a:lnTo>
                    <a:pt x="363" y="512"/>
                  </a:lnTo>
                  <a:lnTo>
                    <a:pt x="372" y="512"/>
                  </a:lnTo>
                  <a:lnTo>
                    <a:pt x="380" y="512"/>
                  </a:lnTo>
                  <a:lnTo>
                    <a:pt x="389" y="512"/>
                  </a:lnTo>
                  <a:lnTo>
                    <a:pt x="397" y="512"/>
                  </a:lnTo>
                  <a:lnTo>
                    <a:pt x="407" y="513"/>
                  </a:lnTo>
                  <a:lnTo>
                    <a:pt x="415" y="513"/>
                  </a:lnTo>
                  <a:lnTo>
                    <a:pt x="415" y="511"/>
                  </a:lnTo>
                  <a:lnTo>
                    <a:pt x="415" y="509"/>
                  </a:lnTo>
                  <a:lnTo>
                    <a:pt x="415" y="507"/>
                  </a:lnTo>
                  <a:lnTo>
                    <a:pt x="414" y="506"/>
                  </a:lnTo>
                  <a:lnTo>
                    <a:pt x="387" y="475"/>
                  </a:lnTo>
                  <a:lnTo>
                    <a:pt x="362" y="444"/>
                  </a:lnTo>
                  <a:lnTo>
                    <a:pt x="336" y="413"/>
                  </a:lnTo>
                  <a:lnTo>
                    <a:pt x="311" y="381"/>
                  </a:lnTo>
                  <a:lnTo>
                    <a:pt x="286" y="350"/>
                  </a:lnTo>
                  <a:lnTo>
                    <a:pt x="260" y="319"/>
                  </a:lnTo>
                  <a:lnTo>
                    <a:pt x="235" y="288"/>
                  </a:lnTo>
                  <a:lnTo>
                    <a:pt x="211" y="256"/>
                  </a:lnTo>
                  <a:lnTo>
                    <a:pt x="186" y="225"/>
                  </a:lnTo>
                  <a:lnTo>
                    <a:pt x="161" y="194"/>
                  </a:lnTo>
                  <a:lnTo>
                    <a:pt x="137" y="161"/>
                  </a:lnTo>
                  <a:lnTo>
                    <a:pt x="113" y="129"/>
                  </a:lnTo>
                  <a:lnTo>
                    <a:pt x="89" y="97"/>
                  </a:lnTo>
                  <a:lnTo>
                    <a:pt x="66" y="64"/>
                  </a:lnTo>
                  <a:lnTo>
                    <a:pt x="42" y="3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93D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4632" y="3464"/>
              <a:ext cx="183" cy="275"/>
            </a:xfrm>
            <a:custGeom>
              <a:avLst/>
              <a:gdLst/>
              <a:ahLst/>
              <a:cxnLst>
                <a:cxn ang="0">
                  <a:pos x="354" y="503"/>
                </a:cxn>
                <a:cxn ang="0">
                  <a:pos x="362" y="515"/>
                </a:cxn>
                <a:cxn ang="0">
                  <a:pos x="365" y="525"/>
                </a:cxn>
                <a:cxn ang="0">
                  <a:pos x="362" y="532"/>
                </a:cxn>
                <a:cxn ang="0">
                  <a:pos x="353" y="538"/>
                </a:cxn>
                <a:cxn ang="0">
                  <a:pos x="351" y="544"/>
                </a:cxn>
                <a:cxn ang="0">
                  <a:pos x="342" y="550"/>
                </a:cxn>
                <a:cxn ang="0">
                  <a:pos x="335" y="550"/>
                </a:cxn>
                <a:cxn ang="0">
                  <a:pos x="328" y="544"/>
                </a:cxn>
                <a:cxn ang="0">
                  <a:pos x="319" y="533"/>
                </a:cxn>
                <a:cxn ang="0">
                  <a:pos x="23" y="85"/>
                </a:cxn>
                <a:cxn ang="0">
                  <a:pos x="18" y="77"/>
                </a:cxn>
                <a:cxn ang="0">
                  <a:pos x="12" y="67"/>
                </a:cxn>
                <a:cxn ang="0">
                  <a:pos x="7" y="55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2"/>
                </a:cxn>
                <a:cxn ang="0">
                  <a:pos x="45" y="6"/>
                </a:cxn>
                <a:cxn ang="0">
                  <a:pos x="50" y="11"/>
                </a:cxn>
                <a:cxn ang="0">
                  <a:pos x="57" y="17"/>
                </a:cxn>
                <a:cxn ang="0">
                  <a:pos x="62" y="24"/>
                </a:cxn>
                <a:cxn ang="0">
                  <a:pos x="354" y="503"/>
                </a:cxn>
              </a:cxnLst>
              <a:rect l="0" t="0" r="r" b="b"/>
              <a:pathLst>
                <a:path w="365" h="550">
                  <a:moveTo>
                    <a:pt x="354" y="503"/>
                  </a:moveTo>
                  <a:lnTo>
                    <a:pt x="362" y="515"/>
                  </a:lnTo>
                  <a:lnTo>
                    <a:pt x="365" y="525"/>
                  </a:lnTo>
                  <a:lnTo>
                    <a:pt x="362" y="532"/>
                  </a:lnTo>
                  <a:lnTo>
                    <a:pt x="353" y="538"/>
                  </a:lnTo>
                  <a:lnTo>
                    <a:pt x="351" y="544"/>
                  </a:lnTo>
                  <a:lnTo>
                    <a:pt x="342" y="550"/>
                  </a:lnTo>
                  <a:lnTo>
                    <a:pt x="335" y="550"/>
                  </a:lnTo>
                  <a:lnTo>
                    <a:pt x="328" y="544"/>
                  </a:lnTo>
                  <a:lnTo>
                    <a:pt x="319" y="533"/>
                  </a:lnTo>
                  <a:lnTo>
                    <a:pt x="23" y="85"/>
                  </a:lnTo>
                  <a:lnTo>
                    <a:pt x="18" y="77"/>
                  </a:lnTo>
                  <a:lnTo>
                    <a:pt x="12" y="67"/>
                  </a:lnTo>
                  <a:lnTo>
                    <a:pt x="7" y="55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8" y="6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5" y="6"/>
                  </a:lnTo>
                  <a:lnTo>
                    <a:pt x="50" y="11"/>
                  </a:lnTo>
                  <a:lnTo>
                    <a:pt x="57" y="17"/>
                  </a:lnTo>
                  <a:lnTo>
                    <a:pt x="62" y="24"/>
                  </a:lnTo>
                  <a:lnTo>
                    <a:pt x="354" y="5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4541" y="3466"/>
              <a:ext cx="174" cy="34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30" y="475"/>
                </a:cxn>
                <a:cxn ang="0">
                  <a:pos x="127" y="478"/>
                </a:cxn>
                <a:cxn ang="0">
                  <a:pos x="119" y="486"/>
                </a:cxn>
                <a:cxn ang="0">
                  <a:pos x="108" y="501"/>
                </a:cxn>
                <a:cxn ang="0">
                  <a:pos x="93" y="522"/>
                </a:cxn>
                <a:cxn ang="0">
                  <a:pos x="77" y="549"/>
                </a:cxn>
                <a:cxn ang="0">
                  <a:pos x="59" y="582"/>
                </a:cxn>
                <a:cxn ang="0">
                  <a:pos x="42" y="621"/>
                </a:cxn>
                <a:cxn ang="0">
                  <a:pos x="26" y="666"/>
                </a:cxn>
                <a:cxn ang="0">
                  <a:pos x="27" y="667"/>
                </a:cxn>
                <a:cxn ang="0">
                  <a:pos x="33" y="669"/>
                </a:cxn>
                <a:cxn ang="0">
                  <a:pos x="41" y="673"/>
                </a:cxn>
                <a:cxn ang="0">
                  <a:pos x="51" y="676"/>
                </a:cxn>
                <a:cxn ang="0">
                  <a:pos x="65" y="681"/>
                </a:cxn>
                <a:cxn ang="0">
                  <a:pos x="81" y="684"/>
                </a:cxn>
                <a:cxn ang="0">
                  <a:pos x="100" y="688"/>
                </a:cxn>
                <a:cxn ang="0">
                  <a:pos x="121" y="691"/>
                </a:cxn>
                <a:cxn ang="0">
                  <a:pos x="144" y="692"/>
                </a:cxn>
                <a:cxn ang="0">
                  <a:pos x="168" y="692"/>
                </a:cxn>
                <a:cxn ang="0">
                  <a:pos x="194" y="690"/>
                </a:cxn>
                <a:cxn ang="0">
                  <a:pos x="223" y="684"/>
                </a:cxn>
                <a:cxn ang="0">
                  <a:pos x="253" y="677"/>
                </a:cxn>
                <a:cxn ang="0">
                  <a:pos x="283" y="666"/>
                </a:cxn>
                <a:cxn ang="0">
                  <a:pos x="315" y="652"/>
                </a:cxn>
                <a:cxn ang="0">
                  <a:pos x="349" y="634"/>
                </a:cxn>
                <a:cxn ang="0">
                  <a:pos x="194" y="0"/>
                </a:cxn>
                <a:cxn ang="0">
                  <a:pos x="6" y="22"/>
                </a:cxn>
                <a:cxn ang="0">
                  <a:pos x="0" y="71"/>
                </a:cxn>
              </a:cxnLst>
              <a:rect l="0" t="0" r="r" b="b"/>
              <a:pathLst>
                <a:path w="349" h="692">
                  <a:moveTo>
                    <a:pt x="0" y="71"/>
                  </a:moveTo>
                  <a:lnTo>
                    <a:pt x="130" y="475"/>
                  </a:lnTo>
                  <a:lnTo>
                    <a:pt x="127" y="478"/>
                  </a:lnTo>
                  <a:lnTo>
                    <a:pt x="119" y="486"/>
                  </a:lnTo>
                  <a:lnTo>
                    <a:pt x="108" y="501"/>
                  </a:lnTo>
                  <a:lnTo>
                    <a:pt x="93" y="522"/>
                  </a:lnTo>
                  <a:lnTo>
                    <a:pt x="77" y="549"/>
                  </a:lnTo>
                  <a:lnTo>
                    <a:pt x="59" y="582"/>
                  </a:lnTo>
                  <a:lnTo>
                    <a:pt x="42" y="621"/>
                  </a:lnTo>
                  <a:lnTo>
                    <a:pt x="26" y="666"/>
                  </a:lnTo>
                  <a:lnTo>
                    <a:pt x="27" y="667"/>
                  </a:lnTo>
                  <a:lnTo>
                    <a:pt x="33" y="669"/>
                  </a:lnTo>
                  <a:lnTo>
                    <a:pt x="41" y="673"/>
                  </a:lnTo>
                  <a:lnTo>
                    <a:pt x="51" y="676"/>
                  </a:lnTo>
                  <a:lnTo>
                    <a:pt x="65" y="681"/>
                  </a:lnTo>
                  <a:lnTo>
                    <a:pt x="81" y="684"/>
                  </a:lnTo>
                  <a:lnTo>
                    <a:pt x="100" y="688"/>
                  </a:lnTo>
                  <a:lnTo>
                    <a:pt x="121" y="691"/>
                  </a:lnTo>
                  <a:lnTo>
                    <a:pt x="144" y="692"/>
                  </a:lnTo>
                  <a:lnTo>
                    <a:pt x="168" y="692"/>
                  </a:lnTo>
                  <a:lnTo>
                    <a:pt x="194" y="690"/>
                  </a:lnTo>
                  <a:lnTo>
                    <a:pt x="223" y="684"/>
                  </a:lnTo>
                  <a:lnTo>
                    <a:pt x="253" y="677"/>
                  </a:lnTo>
                  <a:lnTo>
                    <a:pt x="283" y="666"/>
                  </a:lnTo>
                  <a:lnTo>
                    <a:pt x="315" y="652"/>
                  </a:lnTo>
                  <a:lnTo>
                    <a:pt x="349" y="634"/>
                  </a:lnTo>
                  <a:lnTo>
                    <a:pt x="194" y="0"/>
                  </a:lnTo>
                  <a:lnTo>
                    <a:pt x="6" y="2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4630" y="3517"/>
              <a:ext cx="52" cy="5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0" y="0"/>
                </a:cxn>
                <a:cxn ang="0">
                  <a:pos x="52" y="3"/>
                </a:cxn>
                <a:cxn ang="0">
                  <a:pos x="68" y="7"/>
                </a:cxn>
                <a:cxn ang="0">
                  <a:pos x="84" y="14"/>
                </a:cxn>
                <a:cxn ang="0">
                  <a:pos x="97" y="26"/>
                </a:cxn>
                <a:cxn ang="0">
                  <a:pos x="105" y="42"/>
                </a:cxn>
                <a:cxn ang="0">
                  <a:pos x="103" y="64"/>
                </a:cxn>
                <a:cxn ang="0">
                  <a:pos x="89" y="92"/>
                </a:cxn>
                <a:cxn ang="0">
                  <a:pos x="66" y="114"/>
                </a:cxn>
                <a:cxn ang="0">
                  <a:pos x="44" y="117"/>
                </a:cxn>
                <a:cxn ang="0">
                  <a:pos x="24" y="106"/>
                </a:cxn>
                <a:cxn ang="0">
                  <a:pos x="9" y="86"/>
                </a:cxn>
                <a:cxn ang="0">
                  <a:pos x="0" y="60"/>
                </a:cxn>
                <a:cxn ang="0">
                  <a:pos x="0" y="35"/>
                </a:cxn>
                <a:cxn ang="0">
                  <a:pos x="12" y="13"/>
                </a:cxn>
                <a:cxn ang="0">
                  <a:pos x="36" y="0"/>
                </a:cxn>
              </a:cxnLst>
              <a:rect l="0" t="0" r="r" b="b"/>
              <a:pathLst>
                <a:path w="105" h="117">
                  <a:moveTo>
                    <a:pt x="36" y="0"/>
                  </a:moveTo>
                  <a:lnTo>
                    <a:pt x="40" y="0"/>
                  </a:lnTo>
                  <a:lnTo>
                    <a:pt x="52" y="3"/>
                  </a:lnTo>
                  <a:lnTo>
                    <a:pt x="68" y="7"/>
                  </a:lnTo>
                  <a:lnTo>
                    <a:pt x="84" y="14"/>
                  </a:lnTo>
                  <a:lnTo>
                    <a:pt x="97" y="26"/>
                  </a:lnTo>
                  <a:lnTo>
                    <a:pt x="105" y="42"/>
                  </a:lnTo>
                  <a:lnTo>
                    <a:pt x="103" y="64"/>
                  </a:lnTo>
                  <a:lnTo>
                    <a:pt x="89" y="92"/>
                  </a:lnTo>
                  <a:lnTo>
                    <a:pt x="66" y="114"/>
                  </a:lnTo>
                  <a:lnTo>
                    <a:pt x="44" y="117"/>
                  </a:lnTo>
                  <a:lnTo>
                    <a:pt x="24" y="106"/>
                  </a:lnTo>
                  <a:lnTo>
                    <a:pt x="9" y="86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12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4787" y="3575"/>
              <a:ext cx="204" cy="173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388" y="0"/>
                </a:cxn>
                <a:cxn ang="0">
                  <a:pos x="409" y="9"/>
                </a:cxn>
                <a:cxn ang="0">
                  <a:pos x="36" y="346"/>
                </a:cxn>
                <a:cxn ang="0">
                  <a:pos x="0" y="293"/>
                </a:cxn>
              </a:cxnLst>
              <a:rect l="0" t="0" r="r" b="b"/>
              <a:pathLst>
                <a:path w="409" h="346">
                  <a:moveTo>
                    <a:pt x="0" y="293"/>
                  </a:moveTo>
                  <a:lnTo>
                    <a:pt x="388" y="0"/>
                  </a:lnTo>
                  <a:lnTo>
                    <a:pt x="409" y="9"/>
                  </a:lnTo>
                  <a:lnTo>
                    <a:pt x="36" y="34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4536" y="3476"/>
              <a:ext cx="77" cy="324"/>
            </a:xfrm>
            <a:custGeom>
              <a:avLst/>
              <a:gdLst/>
              <a:ahLst/>
              <a:cxnLst>
                <a:cxn ang="0">
                  <a:pos x="147" y="595"/>
                </a:cxn>
                <a:cxn ang="0">
                  <a:pos x="151" y="613"/>
                </a:cxn>
                <a:cxn ang="0">
                  <a:pos x="155" y="630"/>
                </a:cxn>
                <a:cxn ang="0">
                  <a:pos x="154" y="641"/>
                </a:cxn>
                <a:cxn ang="0">
                  <a:pos x="144" y="648"/>
                </a:cxn>
                <a:cxn ang="0">
                  <a:pos x="144" y="648"/>
                </a:cxn>
                <a:cxn ang="0">
                  <a:pos x="137" y="648"/>
                </a:cxn>
                <a:cxn ang="0">
                  <a:pos x="131" y="647"/>
                </a:cxn>
                <a:cxn ang="0">
                  <a:pos x="125" y="643"/>
                </a:cxn>
                <a:cxn ang="0">
                  <a:pos x="119" y="639"/>
                </a:cxn>
                <a:cxn ang="0">
                  <a:pos x="114" y="633"/>
                </a:cxn>
                <a:cxn ang="0">
                  <a:pos x="110" y="626"/>
                </a:cxn>
                <a:cxn ang="0">
                  <a:pos x="106" y="618"/>
                </a:cxn>
                <a:cxn ang="0">
                  <a:pos x="104" y="609"/>
                </a:cxn>
                <a:cxn ang="0">
                  <a:pos x="3" y="82"/>
                </a:cxn>
                <a:cxn ang="0">
                  <a:pos x="0" y="60"/>
                </a:cxn>
                <a:cxn ang="0">
                  <a:pos x="0" y="35"/>
                </a:cxn>
                <a:cxn ang="0">
                  <a:pos x="5" y="13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8" y="0"/>
                </a:cxn>
                <a:cxn ang="0">
                  <a:pos x="36" y="3"/>
                </a:cxn>
                <a:cxn ang="0">
                  <a:pos x="42" y="5"/>
                </a:cxn>
                <a:cxn ang="0">
                  <a:pos x="49" y="11"/>
                </a:cxn>
                <a:cxn ang="0">
                  <a:pos x="53" y="16"/>
                </a:cxn>
                <a:cxn ang="0">
                  <a:pos x="57" y="23"/>
                </a:cxn>
                <a:cxn ang="0">
                  <a:pos x="60" y="31"/>
                </a:cxn>
                <a:cxn ang="0">
                  <a:pos x="63" y="41"/>
                </a:cxn>
                <a:cxn ang="0">
                  <a:pos x="147" y="595"/>
                </a:cxn>
              </a:cxnLst>
              <a:rect l="0" t="0" r="r" b="b"/>
              <a:pathLst>
                <a:path w="155" h="648">
                  <a:moveTo>
                    <a:pt x="147" y="595"/>
                  </a:moveTo>
                  <a:lnTo>
                    <a:pt x="151" y="613"/>
                  </a:lnTo>
                  <a:lnTo>
                    <a:pt x="155" y="630"/>
                  </a:lnTo>
                  <a:lnTo>
                    <a:pt x="154" y="641"/>
                  </a:lnTo>
                  <a:lnTo>
                    <a:pt x="144" y="648"/>
                  </a:lnTo>
                  <a:lnTo>
                    <a:pt x="144" y="648"/>
                  </a:lnTo>
                  <a:lnTo>
                    <a:pt x="137" y="648"/>
                  </a:lnTo>
                  <a:lnTo>
                    <a:pt x="131" y="647"/>
                  </a:lnTo>
                  <a:lnTo>
                    <a:pt x="125" y="643"/>
                  </a:lnTo>
                  <a:lnTo>
                    <a:pt x="119" y="639"/>
                  </a:lnTo>
                  <a:lnTo>
                    <a:pt x="114" y="633"/>
                  </a:lnTo>
                  <a:lnTo>
                    <a:pt x="110" y="626"/>
                  </a:lnTo>
                  <a:lnTo>
                    <a:pt x="106" y="618"/>
                  </a:lnTo>
                  <a:lnTo>
                    <a:pt x="104" y="609"/>
                  </a:lnTo>
                  <a:lnTo>
                    <a:pt x="3" y="82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5" y="13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8" y="0"/>
                  </a:lnTo>
                  <a:lnTo>
                    <a:pt x="36" y="3"/>
                  </a:lnTo>
                  <a:lnTo>
                    <a:pt x="42" y="5"/>
                  </a:lnTo>
                  <a:lnTo>
                    <a:pt x="49" y="11"/>
                  </a:lnTo>
                  <a:lnTo>
                    <a:pt x="53" y="16"/>
                  </a:lnTo>
                  <a:lnTo>
                    <a:pt x="57" y="23"/>
                  </a:lnTo>
                  <a:lnTo>
                    <a:pt x="60" y="31"/>
                  </a:lnTo>
                  <a:lnTo>
                    <a:pt x="63" y="41"/>
                  </a:lnTo>
                  <a:lnTo>
                    <a:pt x="147" y="5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4594" y="3358"/>
              <a:ext cx="73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1" y="33"/>
                </a:cxn>
                <a:cxn ang="0">
                  <a:pos x="5" y="63"/>
                </a:cxn>
                <a:cxn ang="0">
                  <a:pos x="15" y="92"/>
                </a:cxn>
                <a:cxn ang="0">
                  <a:pos x="32" y="114"/>
                </a:cxn>
                <a:cxn ang="0">
                  <a:pos x="58" y="120"/>
                </a:cxn>
                <a:cxn ang="0">
                  <a:pos x="96" y="104"/>
                </a:cxn>
                <a:cxn ang="0">
                  <a:pos x="147" y="57"/>
                </a:cxn>
                <a:cxn ang="0">
                  <a:pos x="147" y="54"/>
                </a:cxn>
                <a:cxn ang="0">
                  <a:pos x="145" y="50"/>
                </a:cxn>
                <a:cxn ang="0">
                  <a:pos x="140" y="42"/>
                </a:cxn>
                <a:cxn ang="0">
                  <a:pos x="130" y="32"/>
                </a:cxn>
                <a:cxn ang="0">
                  <a:pos x="112" y="22"/>
                </a:cxn>
                <a:cxn ang="0">
                  <a:pos x="86" y="13"/>
                </a:cxn>
                <a:cxn ang="0">
                  <a:pos x="49" y="6"/>
                </a:cxn>
                <a:cxn ang="0">
                  <a:pos x="0" y="0"/>
                </a:cxn>
              </a:cxnLst>
              <a:rect l="0" t="0" r="r" b="b"/>
              <a:pathLst>
                <a:path w="147" h="120">
                  <a:moveTo>
                    <a:pt x="0" y="0"/>
                  </a:moveTo>
                  <a:lnTo>
                    <a:pt x="0" y="9"/>
                  </a:lnTo>
                  <a:lnTo>
                    <a:pt x="1" y="33"/>
                  </a:lnTo>
                  <a:lnTo>
                    <a:pt x="5" y="63"/>
                  </a:lnTo>
                  <a:lnTo>
                    <a:pt x="15" y="92"/>
                  </a:lnTo>
                  <a:lnTo>
                    <a:pt x="32" y="114"/>
                  </a:lnTo>
                  <a:lnTo>
                    <a:pt x="58" y="120"/>
                  </a:lnTo>
                  <a:lnTo>
                    <a:pt x="96" y="104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5" y="50"/>
                  </a:lnTo>
                  <a:lnTo>
                    <a:pt x="140" y="42"/>
                  </a:lnTo>
                  <a:lnTo>
                    <a:pt x="130" y="32"/>
                  </a:lnTo>
                  <a:lnTo>
                    <a:pt x="112" y="22"/>
                  </a:lnTo>
                  <a:lnTo>
                    <a:pt x="86" y="13"/>
                  </a:lnTo>
                  <a:lnTo>
                    <a:pt x="4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4595" y="3361"/>
              <a:ext cx="70" cy="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4" y="23"/>
                </a:cxn>
                <a:cxn ang="0">
                  <a:pos x="13" y="45"/>
                </a:cxn>
                <a:cxn ang="0">
                  <a:pos x="24" y="66"/>
                </a:cxn>
                <a:cxn ang="0">
                  <a:pos x="42" y="83"/>
                </a:cxn>
                <a:cxn ang="0">
                  <a:pos x="67" y="90"/>
                </a:cxn>
                <a:cxn ang="0">
                  <a:pos x="99" y="81"/>
                </a:cxn>
                <a:cxn ang="0">
                  <a:pos x="139" y="53"/>
                </a:cxn>
                <a:cxn ang="0">
                  <a:pos x="136" y="52"/>
                </a:cxn>
                <a:cxn ang="0">
                  <a:pos x="125" y="48"/>
                </a:cxn>
                <a:cxn ang="0">
                  <a:pos x="110" y="44"/>
                </a:cxn>
                <a:cxn ang="0">
                  <a:pos x="92" y="38"/>
                </a:cxn>
                <a:cxn ang="0">
                  <a:pos x="70" y="30"/>
                </a:cxn>
                <a:cxn ang="0">
                  <a:pos x="46" y="21"/>
                </a:cxn>
                <a:cxn ang="0">
                  <a:pos x="23" y="10"/>
                </a:cxn>
                <a:cxn ang="0">
                  <a:pos x="0" y="0"/>
                </a:cxn>
              </a:cxnLst>
              <a:rect l="0" t="0" r="r" b="b"/>
              <a:pathLst>
                <a:path w="139" h="90">
                  <a:moveTo>
                    <a:pt x="0" y="0"/>
                  </a:moveTo>
                  <a:lnTo>
                    <a:pt x="1" y="7"/>
                  </a:lnTo>
                  <a:lnTo>
                    <a:pt x="4" y="23"/>
                  </a:lnTo>
                  <a:lnTo>
                    <a:pt x="13" y="45"/>
                  </a:lnTo>
                  <a:lnTo>
                    <a:pt x="24" y="66"/>
                  </a:lnTo>
                  <a:lnTo>
                    <a:pt x="42" y="83"/>
                  </a:lnTo>
                  <a:lnTo>
                    <a:pt x="67" y="90"/>
                  </a:lnTo>
                  <a:lnTo>
                    <a:pt x="99" y="81"/>
                  </a:lnTo>
                  <a:lnTo>
                    <a:pt x="139" y="53"/>
                  </a:lnTo>
                  <a:lnTo>
                    <a:pt x="136" y="52"/>
                  </a:lnTo>
                  <a:lnTo>
                    <a:pt x="125" y="48"/>
                  </a:lnTo>
                  <a:lnTo>
                    <a:pt x="110" y="44"/>
                  </a:lnTo>
                  <a:lnTo>
                    <a:pt x="92" y="38"/>
                  </a:lnTo>
                  <a:lnTo>
                    <a:pt x="70" y="30"/>
                  </a:lnTo>
                  <a:lnTo>
                    <a:pt x="46" y="21"/>
                  </a:lnTo>
                  <a:lnTo>
                    <a:pt x="2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614" y="3412"/>
              <a:ext cx="9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5" y="6"/>
                </a:cxn>
                <a:cxn ang="0">
                  <a:pos x="8" y="7"/>
                </a:cxn>
                <a:cxn ang="0">
                  <a:pos x="12" y="7"/>
                </a:cxn>
                <a:cxn ang="0">
                  <a:pos x="15" y="7"/>
                </a:cxn>
                <a:cxn ang="0">
                  <a:pos x="16" y="6"/>
                </a:cxn>
                <a:cxn ang="0">
                  <a:pos x="17" y="5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3"/>
                </a:cxn>
              </a:cxnLst>
              <a:rect l="0" t="0" r="r" b="b"/>
              <a:pathLst>
                <a:path w="17" h="7">
                  <a:moveTo>
                    <a:pt x="0" y="3"/>
                  </a:moveTo>
                  <a:lnTo>
                    <a:pt x="1" y="4"/>
                  </a:lnTo>
                  <a:lnTo>
                    <a:pt x="2" y="5"/>
                  </a:lnTo>
                  <a:lnTo>
                    <a:pt x="5" y="6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7" y="5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75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4646" y="3372"/>
              <a:ext cx="9" cy="4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8" y="8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1" y="1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18" y="7"/>
                </a:cxn>
              </a:cxnLst>
              <a:rect l="0" t="0" r="r" b="b"/>
              <a:pathLst>
                <a:path w="18" h="9">
                  <a:moveTo>
                    <a:pt x="18" y="7"/>
                  </a:moveTo>
                  <a:lnTo>
                    <a:pt x="16" y="8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5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CE75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4653" y="3287"/>
              <a:ext cx="82" cy="78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79" y="1"/>
                </a:cxn>
                <a:cxn ang="0">
                  <a:pos x="89" y="0"/>
                </a:cxn>
                <a:cxn ang="0">
                  <a:pos x="100" y="1"/>
                </a:cxn>
                <a:cxn ang="0">
                  <a:pos x="113" y="4"/>
                </a:cxn>
                <a:cxn ang="0">
                  <a:pos x="127" y="9"/>
                </a:cxn>
                <a:cxn ang="0">
                  <a:pos x="140" y="17"/>
                </a:cxn>
                <a:cxn ang="0">
                  <a:pos x="154" y="30"/>
                </a:cxn>
                <a:cxn ang="0">
                  <a:pos x="166" y="47"/>
                </a:cxn>
                <a:cxn ang="0">
                  <a:pos x="164" y="45"/>
                </a:cxn>
                <a:cxn ang="0">
                  <a:pos x="158" y="39"/>
                </a:cxn>
                <a:cxn ang="0">
                  <a:pos x="150" y="32"/>
                </a:cxn>
                <a:cxn ang="0">
                  <a:pos x="138" y="24"/>
                </a:cxn>
                <a:cxn ang="0">
                  <a:pos x="124" y="16"/>
                </a:cxn>
                <a:cxn ang="0">
                  <a:pos x="109" y="10"/>
                </a:cxn>
                <a:cxn ang="0">
                  <a:pos x="92" y="9"/>
                </a:cxn>
                <a:cxn ang="0">
                  <a:pos x="75" y="12"/>
                </a:cxn>
                <a:cxn ang="0">
                  <a:pos x="61" y="17"/>
                </a:cxn>
                <a:cxn ang="0">
                  <a:pos x="48" y="27"/>
                </a:cxn>
                <a:cxn ang="0">
                  <a:pos x="36" y="38"/>
                </a:cxn>
                <a:cxn ang="0">
                  <a:pos x="28" y="53"/>
                </a:cxn>
                <a:cxn ang="0">
                  <a:pos x="22" y="70"/>
                </a:cxn>
                <a:cxn ang="0">
                  <a:pos x="23" y="90"/>
                </a:cxn>
                <a:cxn ang="0">
                  <a:pos x="30" y="112"/>
                </a:cxn>
                <a:cxn ang="0">
                  <a:pos x="45" y="136"/>
                </a:cxn>
                <a:cxn ang="0">
                  <a:pos x="45" y="142"/>
                </a:cxn>
                <a:cxn ang="0">
                  <a:pos x="40" y="149"/>
                </a:cxn>
                <a:cxn ang="0">
                  <a:pos x="31" y="155"/>
                </a:cxn>
                <a:cxn ang="0">
                  <a:pos x="20" y="157"/>
                </a:cxn>
                <a:cxn ang="0">
                  <a:pos x="13" y="157"/>
                </a:cxn>
                <a:cxn ang="0">
                  <a:pos x="7" y="156"/>
                </a:cxn>
                <a:cxn ang="0">
                  <a:pos x="2" y="155"/>
                </a:cxn>
                <a:cxn ang="0">
                  <a:pos x="0" y="153"/>
                </a:cxn>
                <a:cxn ang="0">
                  <a:pos x="5" y="152"/>
                </a:cxn>
                <a:cxn ang="0">
                  <a:pos x="16" y="149"/>
                </a:cxn>
                <a:cxn ang="0">
                  <a:pos x="25" y="142"/>
                </a:cxn>
                <a:cxn ang="0">
                  <a:pos x="28" y="134"/>
                </a:cxn>
                <a:cxn ang="0">
                  <a:pos x="24" y="126"/>
                </a:cxn>
                <a:cxn ang="0">
                  <a:pos x="20" y="113"/>
                </a:cxn>
                <a:cxn ang="0">
                  <a:pos x="15" y="97"/>
                </a:cxn>
                <a:cxn ang="0">
                  <a:pos x="13" y="79"/>
                </a:cxn>
                <a:cxn ang="0">
                  <a:pos x="16" y="59"/>
                </a:cxn>
                <a:cxn ang="0">
                  <a:pos x="25" y="38"/>
                </a:cxn>
                <a:cxn ang="0">
                  <a:pos x="45" y="19"/>
                </a:cxn>
                <a:cxn ang="0">
                  <a:pos x="74" y="2"/>
                </a:cxn>
              </a:cxnLst>
              <a:rect l="0" t="0" r="r" b="b"/>
              <a:pathLst>
                <a:path w="166" h="157">
                  <a:moveTo>
                    <a:pt x="74" y="2"/>
                  </a:moveTo>
                  <a:lnTo>
                    <a:pt x="79" y="1"/>
                  </a:lnTo>
                  <a:lnTo>
                    <a:pt x="89" y="0"/>
                  </a:lnTo>
                  <a:lnTo>
                    <a:pt x="100" y="1"/>
                  </a:lnTo>
                  <a:lnTo>
                    <a:pt x="113" y="4"/>
                  </a:lnTo>
                  <a:lnTo>
                    <a:pt x="127" y="9"/>
                  </a:lnTo>
                  <a:lnTo>
                    <a:pt x="140" y="17"/>
                  </a:lnTo>
                  <a:lnTo>
                    <a:pt x="154" y="30"/>
                  </a:lnTo>
                  <a:lnTo>
                    <a:pt x="166" y="47"/>
                  </a:lnTo>
                  <a:lnTo>
                    <a:pt x="164" y="45"/>
                  </a:lnTo>
                  <a:lnTo>
                    <a:pt x="158" y="39"/>
                  </a:lnTo>
                  <a:lnTo>
                    <a:pt x="150" y="32"/>
                  </a:lnTo>
                  <a:lnTo>
                    <a:pt x="138" y="24"/>
                  </a:lnTo>
                  <a:lnTo>
                    <a:pt x="124" y="16"/>
                  </a:lnTo>
                  <a:lnTo>
                    <a:pt x="109" y="10"/>
                  </a:lnTo>
                  <a:lnTo>
                    <a:pt x="92" y="9"/>
                  </a:lnTo>
                  <a:lnTo>
                    <a:pt x="75" y="12"/>
                  </a:lnTo>
                  <a:lnTo>
                    <a:pt x="61" y="17"/>
                  </a:lnTo>
                  <a:lnTo>
                    <a:pt x="48" y="27"/>
                  </a:lnTo>
                  <a:lnTo>
                    <a:pt x="36" y="38"/>
                  </a:lnTo>
                  <a:lnTo>
                    <a:pt x="28" y="53"/>
                  </a:lnTo>
                  <a:lnTo>
                    <a:pt x="22" y="70"/>
                  </a:lnTo>
                  <a:lnTo>
                    <a:pt x="23" y="90"/>
                  </a:lnTo>
                  <a:lnTo>
                    <a:pt x="30" y="112"/>
                  </a:lnTo>
                  <a:lnTo>
                    <a:pt x="45" y="136"/>
                  </a:lnTo>
                  <a:lnTo>
                    <a:pt x="45" y="142"/>
                  </a:lnTo>
                  <a:lnTo>
                    <a:pt x="40" y="149"/>
                  </a:lnTo>
                  <a:lnTo>
                    <a:pt x="31" y="155"/>
                  </a:lnTo>
                  <a:lnTo>
                    <a:pt x="20" y="157"/>
                  </a:lnTo>
                  <a:lnTo>
                    <a:pt x="13" y="157"/>
                  </a:lnTo>
                  <a:lnTo>
                    <a:pt x="7" y="156"/>
                  </a:lnTo>
                  <a:lnTo>
                    <a:pt x="2" y="155"/>
                  </a:lnTo>
                  <a:lnTo>
                    <a:pt x="0" y="153"/>
                  </a:lnTo>
                  <a:lnTo>
                    <a:pt x="5" y="152"/>
                  </a:lnTo>
                  <a:lnTo>
                    <a:pt x="16" y="149"/>
                  </a:lnTo>
                  <a:lnTo>
                    <a:pt x="25" y="142"/>
                  </a:lnTo>
                  <a:lnTo>
                    <a:pt x="28" y="134"/>
                  </a:lnTo>
                  <a:lnTo>
                    <a:pt x="24" y="126"/>
                  </a:lnTo>
                  <a:lnTo>
                    <a:pt x="20" y="113"/>
                  </a:lnTo>
                  <a:lnTo>
                    <a:pt x="15" y="97"/>
                  </a:lnTo>
                  <a:lnTo>
                    <a:pt x="13" y="79"/>
                  </a:lnTo>
                  <a:lnTo>
                    <a:pt x="16" y="59"/>
                  </a:lnTo>
                  <a:lnTo>
                    <a:pt x="25" y="38"/>
                  </a:lnTo>
                  <a:lnTo>
                    <a:pt x="45" y="19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4673" y="3287"/>
              <a:ext cx="62" cy="2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40" y="0"/>
                </a:cxn>
                <a:cxn ang="0">
                  <a:pos x="49" y="0"/>
                </a:cxn>
                <a:cxn ang="0">
                  <a:pos x="60" y="1"/>
                </a:cxn>
                <a:cxn ang="0">
                  <a:pos x="73" y="4"/>
                </a:cxn>
                <a:cxn ang="0">
                  <a:pos x="87" y="9"/>
                </a:cxn>
                <a:cxn ang="0">
                  <a:pos x="101" y="17"/>
                </a:cxn>
                <a:cxn ang="0">
                  <a:pos x="113" y="30"/>
                </a:cxn>
                <a:cxn ang="0">
                  <a:pos x="125" y="47"/>
                </a:cxn>
                <a:cxn ang="0">
                  <a:pos x="123" y="45"/>
                </a:cxn>
                <a:cxn ang="0">
                  <a:pos x="118" y="39"/>
                </a:cxn>
                <a:cxn ang="0">
                  <a:pos x="109" y="32"/>
                </a:cxn>
                <a:cxn ang="0">
                  <a:pos x="97" y="24"/>
                </a:cxn>
                <a:cxn ang="0">
                  <a:pos x="85" y="17"/>
                </a:cxn>
                <a:cxn ang="0">
                  <a:pos x="68" y="12"/>
                </a:cxn>
                <a:cxn ang="0">
                  <a:pos x="52" y="9"/>
                </a:cxn>
                <a:cxn ang="0">
                  <a:pos x="35" y="12"/>
                </a:cxn>
                <a:cxn ang="0">
                  <a:pos x="28" y="14"/>
                </a:cxn>
                <a:cxn ang="0">
                  <a:pos x="22" y="16"/>
                </a:cxn>
                <a:cxn ang="0">
                  <a:pos x="15" y="21"/>
                </a:cxn>
                <a:cxn ang="0">
                  <a:pos x="9" y="25"/>
                </a:cxn>
                <a:cxn ang="0">
                  <a:pos x="5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7" y="13"/>
                </a:cxn>
                <a:cxn ang="0">
                  <a:pos x="15" y="8"/>
                </a:cxn>
                <a:cxn ang="0">
                  <a:pos x="25" y="5"/>
                </a:cxn>
                <a:cxn ang="0">
                  <a:pos x="34" y="1"/>
                </a:cxn>
              </a:cxnLst>
              <a:rect l="0" t="0" r="r" b="b"/>
              <a:pathLst>
                <a:path w="125" h="47">
                  <a:moveTo>
                    <a:pt x="34" y="1"/>
                  </a:moveTo>
                  <a:lnTo>
                    <a:pt x="40" y="0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3" y="4"/>
                  </a:lnTo>
                  <a:lnTo>
                    <a:pt x="87" y="9"/>
                  </a:lnTo>
                  <a:lnTo>
                    <a:pt x="101" y="17"/>
                  </a:lnTo>
                  <a:lnTo>
                    <a:pt x="113" y="30"/>
                  </a:lnTo>
                  <a:lnTo>
                    <a:pt x="125" y="47"/>
                  </a:lnTo>
                  <a:lnTo>
                    <a:pt x="123" y="45"/>
                  </a:lnTo>
                  <a:lnTo>
                    <a:pt x="118" y="39"/>
                  </a:lnTo>
                  <a:lnTo>
                    <a:pt x="109" y="32"/>
                  </a:lnTo>
                  <a:lnTo>
                    <a:pt x="97" y="24"/>
                  </a:lnTo>
                  <a:lnTo>
                    <a:pt x="85" y="17"/>
                  </a:lnTo>
                  <a:lnTo>
                    <a:pt x="68" y="12"/>
                  </a:lnTo>
                  <a:lnTo>
                    <a:pt x="52" y="9"/>
                  </a:lnTo>
                  <a:lnTo>
                    <a:pt x="35" y="12"/>
                  </a:lnTo>
                  <a:lnTo>
                    <a:pt x="28" y="14"/>
                  </a:lnTo>
                  <a:lnTo>
                    <a:pt x="22" y="16"/>
                  </a:lnTo>
                  <a:lnTo>
                    <a:pt x="15" y="21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5" y="8"/>
                  </a:lnTo>
                  <a:lnTo>
                    <a:pt x="25" y="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4586" y="3257"/>
              <a:ext cx="61" cy="29"/>
            </a:xfrm>
            <a:custGeom>
              <a:avLst/>
              <a:gdLst/>
              <a:ahLst/>
              <a:cxnLst>
                <a:cxn ang="0">
                  <a:pos x="102" y="22"/>
                </a:cxn>
                <a:cxn ang="0">
                  <a:pos x="97" y="19"/>
                </a:cxn>
                <a:cxn ang="0">
                  <a:pos x="91" y="13"/>
                </a:cxn>
                <a:cxn ang="0">
                  <a:pos x="80" y="8"/>
                </a:cxn>
                <a:cxn ang="0">
                  <a:pos x="68" y="4"/>
                </a:cxn>
                <a:cxn ang="0">
                  <a:pos x="53" y="0"/>
                </a:cxn>
                <a:cxn ang="0">
                  <a:pos x="36" y="0"/>
                </a:cxn>
                <a:cxn ang="0">
                  <a:pos x="18" y="5"/>
                </a:cxn>
                <a:cxn ang="0">
                  <a:pos x="0" y="13"/>
                </a:cxn>
                <a:cxn ang="0">
                  <a:pos x="2" y="12"/>
                </a:cxn>
                <a:cxn ang="0">
                  <a:pos x="10" y="11"/>
                </a:cxn>
                <a:cxn ang="0">
                  <a:pos x="21" y="8"/>
                </a:cxn>
                <a:cxn ang="0">
                  <a:pos x="35" y="7"/>
                </a:cxn>
                <a:cxn ang="0">
                  <a:pos x="51" y="8"/>
                </a:cxn>
                <a:cxn ang="0">
                  <a:pos x="68" y="11"/>
                </a:cxn>
                <a:cxn ang="0">
                  <a:pos x="82" y="18"/>
                </a:cxn>
                <a:cxn ang="0">
                  <a:pos x="96" y="29"/>
                </a:cxn>
                <a:cxn ang="0">
                  <a:pos x="101" y="35"/>
                </a:cxn>
                <a:cxn ang="0">
                  <a:pos x="104" y="41"/>
                </a:cxn>
                <a:cxn ang="0">
                  <a:pos x="108" y="48"/>
                </a:cxn>
                <a:cxn ang="0">
                  <a:pos x="111" y="55"/>
                </a:cxn>
                <a:cxn ang="0">
                  <a:pos x="114" y="58"/>
                </a:cxn>
                <a:cxn ang="0">
                  <a:pos x="117" y="58"/>
                </a:cxn>
                <a:cxn ang="0">
                  <a:pos x="119" y="57"/>
                </a:cxn>
                <a:cxn ang="0">
                  <a:pos x="122" y="53"/>
                </a:cxn>
                <a:cxn ang="0">
                  <a:pos x="118" y="45"/>
                </a:cxn>
                <a:cxn ang="0">
                  <a:pos x="114" y="37"/>
                </a:cxn>
                <a:cxn ang="0">
                  <a:pos x="109" y="30"/>
                </a:cxn>
                <a:cxn ang="0">
                  <a:pos x="102" y="22"/>
                </a:cxn>
              </a:cxnLst>
              <a:rect l="0" t="0" r="r" b="b"/>
              <a:pathLst>
                <a:path w="122" h="58">
                  <a:moveTo>
                    <a:pt x="102" y="22"/>
                  </a:moveTo>
                  <a:lnTo>
                    <a:pt x="97" y="19"/>
                  </a:lnTo>
                  <a:lnTo>
                    <a:pt x="91" y="13"/>
                  </a:lnTo>
                  <a:lnTo>
                    <a:pt x="80" y="8"/>
                  </a:lnTo>
                  <a:lnTo>
                    <a:pt x="68" y="4"/>
                  </a:lnTo>
                  <a:lnTo>
                    <a:pt x="53" y="0"/>
                  </a:lnTo>
                  <a:lnTo>
                    <a:pt x="36" y="0"/>
                  </a:lnTo>
                  <a:lnTo>
                    <a:pt x="18" y="5"/>
                  </a:lnTo>
                  <a:lnTo>
                    <a:pt x="0" y="13"/>
                  </a:lnTo>
                  <a:lnTo>
                    <a:pt x="2" y="12"/>
                  </a:lnTo>
                  <a:lnTo>
                    <a:pt x="10" y="11"/>
                  </a:lnTo>
                  <a:lnTo>
                    <a:pt x="21" y="8"/>
                  </a:lnTo>
                  <a:lnTo>
                    <a:pt x="35" y="7"/>
                  </a:lnTo>
                  <a:lnTo>
                    <a:pt x="51" y="8"/>
                  </a:lnTo>
                  <a:lnTo>
                    <a:pt x="68" y="11"/>
                  </a:lnTo>
                  <a:lnTo>
                    <a:pt x="82" y="18"/>
                  </a:lnTo>
                  <a:lnTo>
                    <a:pt x="96" y="29"/>
                  </a:lnTo>
                  <a:lnTo>
                    <a:pt x="101" y="35"/>
                  </a:lnTo>
                  <a:lnTo>
                    <a:pt x="104" y="41"/>
                  </a:lnTo>
                  <a:lnTo>
                    <a:pt x="108" y="48"/>
                  </a:lnTo>
                  <a:lnTo>
                    <a:pt x="111" y="55"/>
                  </a:lnTo>
                  <a:lnTo>
                    <a:pt x="114" y="58"/>
                  </a:lnTo>
                  <a:lnTo>
                    <a:pt x="117" y="58"/>
                  </a:lnTo>
                  <a:lnTo>
                    <a:pt x="119" y="57"/>
                  </a:lnTo>
                  <a:lnTo>
                    <a:pt x="122" y="53"/>
                  </a:lnTo>
                  <a:lnTo>
                    <a:pt x="118" y="45"/>
                  </a:lnTo>
                  <a:lnTo>
                    <a:pt x="114" y="37"/>
                  </a:lnTo>
                  <a:lnTo>
                    <a:pt x="109" y="30"/>
                  </a:lnTo>
                  <a:lnTo>
                    <a:pt x="10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4563" y="3268"/>
              <a:ext cx="19" cy="42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35" y="17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6" y="13"/>
                </a:cxn>
                <a:cxn ang="0">
                  <a:pos x="0" y="42"/>
                </a:cxn>
                <a:cxn ang="0">
                  <a:pos x="2" y="68"/>
                </a:cxn>
                <a:cxn ang="0">
                  <a:pos x="10" y="84"/>
                </a:cxn>
                <a:cxn ang="0">
                  <a:pos x="23" y="82"/>
                </a:cxn>
                <a:cxn ang="0">
                  <a:pos x="35" y="65"/>
                </a:cxn>
                <a:cxn ang="0">
                  <a:pos x="40" y="45"/>
                </a:cxn>
                <a:cxn ang="0">
                  <a:pos x="40" y="30"/>
                </a:cxn>
                <a:cxn ang="0">
                  <a:pos x="38" y="24"/>
                </a:cxn>
              </a:cxnLst>
              <a:rect l="0" t="0" r="r" b="b"/>
              <a:pathLst>
                <a:path w="40" h="84">
                  <a:moveTo>
                    <a:pt x="38" y="24"/>
                  </a:moveTo>
                  <a:lnTo>
                    <a:pt x="35" y="17"/>
                  </a:lnTo>
                  <a:lnTo>
                    <a:pt x="28" y="6"/>
                  </a:lnTo>
                  <a:lnTo>
                    <a:pt x="16" y="0"/>
                  </a:lnTo>
                  <a:lnTo>
                    <a:pt x="6" y="13"/>
                  </a:lnTo>
                  <a:lnTo>
                    <a:pt x="0" y="42"/>
                  </a:lnTo>
                  <a:lnTo>
                    <a:pt x="2" y="68"/>
                  </a:lnTo>
                  <a:lnTo>
                    <a:pt x="10" y="84"/>
                  </a:lnTo>
                  <a:lnTo>
                    <a:pt x="23" y="82"/>
                  </a:lnTo>
                  <a:lnTo>
                    <a:pt x="35" y="65"/>
                  </a:lnTo>
                  <a:lnTo>
                    <a:pt x="40" y="45"/>
                  </a:lnTo>
                  <a:lnTo>
                    <a:pt x="40" y="30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4708" y="3329"/>
              <a:ext cx="2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4590" y="3289"/>
              <a:ext cx="49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8"/>
                </a:cxn>
                <a:cxn ang="0">
                  <a:pos x="31" y="29"/>
                </a:cxn>
                <a:cxn ang="0">
                  <a:pos x="49" y="35"/>
                </a:cxn>
                <a:cxn ang="0">
                  <a:pos x="64" y="39"/>
                </a:cxn>
                <a:cxn ang="0">
                  <a:pos x="77" y="41"/>
                </a:cxn>
                <a:cxn ang="0">
                  <a:pos x="86" y="42"/>
                </a:cxn>
                <a:cxn ang="0">
                  <a:pos x="93" y="42"/>
                </a:cxn>
                <a:cxn ang="0">
                  <a:pos x="96" y="41"/>
                </a:cxn>
                <a:cxn ang="0">
                  <a:pos x="98" y="41"/>
                </a:cxn>
                <a:cxn ang="0">
                  <a:pos x="83" y="26"/>
                </a:cxn>
                <a:cxn ang="0">
                  <a:pos x="66" y="15"/>
                </a:cxn>
                <a:cxn ang="0">
                  <a:pos x="50" y="8"/>
                </a:cxn>
                <a:cxn ang="0">
                  <a:pos x="35" y="3"/>
                </a:cxn>
                <a:cxn ang="0">
                  <a:pos x="20" y="1"/>
                </a:cxn>
                <a:cxn ang="0">
                  <a:pos x="1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98" h="42">
                  <a:moveTo>
                    <a:pt x="0" y="0"/>
                  </a:moveTo>
                  <a:lnTo>
                    <a:pt x="9" y="18"/>
                  </a:lnTo>
                  <a:lnTo>
                    <a:pt x="31" y="29"/>
                  </a:lnTo>
                  <a:lnTo>
                    <a:pt x="49" y="35"/>
                  </a:lnTo>
                  <a:lnTo>
                    <a:pt x="64" y="39"/>
                  </a:lnTo>
                  <a:lnTo>
                    <a:pt x="77" y="41"/>
                  </a:lnTo>
                  <a:lnTo>
                    <a:pt x="86" y="42"/>
                  </a:lnTo>
                  <a:lnTo>
                    <a:pt x="93" y="42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83" y="26"/>
                  </a:lnTo>
                  <a:lnTo>
                    <a:pt x="66" y="15"/>
                  </a:lnTo>
                  <a:lnTo>
                    <a:pt x="50" y="8"/>
                  </a:lnTo>
                  <a:lnTo>
                    <a:pt x="35" y="3"/>
                  </a:lnTo>
                  <a:lnTo>
                    <a:pt x="20" y="1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4590" y="3280"/>
              <a:ext cx="49" cy="31"/>
            </a:xfrm>
            <a:custGeom>
              <a:avLst/>
              <a:gdLst/>
              <a:ahLst/>
              <a:cxnLst>
                <a:cxn ang="0">
                  <a:pos x="60" y="29"/>
                </a:cxn>
                <a:cxn ang="0">
                  <a:pos x="72" y="36"/>
                </a:cxn>
                <a:cxn ang="0">
                  <a:pos x="81" y="42"/>
                </a:cxn>
                <a:cxn ang="0">
                  <a:pos x="88" y="48"/>
                </a:cxn>
                <a:cxn ang="0">
                  <a:pos x="93" y="52"/>
                </a:cxn>
                <a:cxn ang="0">
                  <a:pos x="96" y="57"/>
                </a:cxn>
                <a:cxn ang="0">
                  <a:pos x="98" y="60"/>
                </a:cxn>
                <a:cxn ang="0">
                  <a:pos x="100" y="61"/>
                </a:cxn>
                <a:cxn ang="0">
                  <a:pos x="100" y="63"/>
                </a:cxn>
                <a:cxn ang="0">
                  <a:pos x="98" y="58"/>
                </a:cxn>
                <a:cxn ang="0">
                  <a:pos x="95" y="48"/>
                </a:cxn>
                <a:cxn ang="0">
                  <a:pos x="88" y="34"/>
                </a:cxn>
                <a:cxn ang="0">
                  <a:pos x="78" y="20"/>
                </a:cxn>
                <a:cxn ang="0">
                  <a:pos x="65" y="7"/>
                </a:cxn>
                <a:cxn ang="0">
                  <a:pos x="48" y="0"/>
                </a:cxn>
                <a:cxn ang="0">
                  <a:pos x="26" y="1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9" y="13"/>
                </a:cxn>
                <a:cxn ang="0">
                  <a:pos x="15" y="14"/>
                </a:cxn>
                <a:cxn ang="0">
                  <a:pos x="25" y="15"/>
                </a:cxn>
                <a:cxn ang="0">
                  <a:pos x="35" y="19"/>
                </a:cxn>
                <a:cxn ang="0">
                  <a:pos x="47" y="23"/>
                </a:cxn>
                <a:cxn ang="0">
                  <a:pos x="60" y="29"/>
                </a:cxn>
              </a:cxnLst>
              <a:rect l="0" t="0" r="r" b="b"/>
              <a:pathLst>
                <a:path w="100" h="63">
                  <a:moveTo>
                    <a:pt x="60" y="29"/>
                  </a:moveTo>
                  <a:lnTo>
                    <a:pt x="72" y="36"/>
                  </a:lnTo>
                  <a:lnTo>
                    <a:pt x="81" y="42"/>
                  </a:lnTo>
                  <a:lnTo>
                    <a:pt x="88" y="48"/>
                  </a:lnTo>
                  <a:lnTo>
                    <a:pt x="93" y="52"/>
                  </a:lnTo>
                  <a:lnTo>
                    <a:pt x="96" y="57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98" y="58"/>
                  </a:lnTo>
                  <a:lnTo>
                    <a:pt x="95" y="48"/>
                  </a:lnTo>
                  <a:lnTo>
                    <a:pt x="88" y="34"/>
                  </a:lnTo>
                  <a:lnTo>
                    <a:pt x="78" y="20"/>
                  </a:lnTo>
                  <a:lnTo>
                    <a:pt x="65" y="7"/>
                  </a:lnTo>
                  <a:lnTo>
                    <a:pt x="48" y="0"/>
                  </a:lnTo>
                  <a:lnTo>
                    <a:pt x="26" y="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5" y="15"/>
                  </a:lnTo>
                  <a:lnTo>
                    <a:pt x="35" y="19"/>
                  </a:lnTo>
                  <a:lnTo>
                    <a:pt x="47" y="23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4589" y="3275"/>
              <a:ext cx="50" cy="3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2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58" y="2"/>
                </a:cxn>
                <a:cxn ang="0">
                  <a:pos x="74" y="14"/>
                </a:cxn>
                <a:cxn ang="0">
                  <a:pos x="89" y="36"/>
                </a:cxn>
                <a:cxn ang="0">
                  <a:pos x="102" y="70"/>
                </a:cxn>
                <a:cxn ang="0">
                  <a:pos x="100" y="67"/>
                </a:cxn>
                <a:cxn ang="0">
                  <a:pos x="97" y="59"/>
                </a:cxn>
                <a:cxn ang="0">
                  <a:pos x="91" y="46"/>
                </a:cxn>
                <a:cxn ang="0">
                  <a:pos x="82" y="33"/>
                </a:cxn>
                <a:cxn ang="0">
                  <a:pos x="69" y="23"/>
                </a:cxn>
                <a:cxn ang="0">
                  <a:pos x="52" y="15"/>
                </a:cxn>
                <a:cxn ang="0">
                  <a:pos x="32" y="13"/>
                </a:cxn>
                <a:cxn ang="0">
                  <a:pos x="7" y="19"/>
                </a:cxn>
                <a:cxn ang="0">
                  <a:pos x="0" y="14"/>
                </a:cxn>
              </a:cxnLst>
              <a:rect l="0" t="0" r="r" b="b"/>
              <a:pathLst>
                <a:path w="102" h="70">
                  <a:moveTo>
                    <a:pt x="0" y="14"/>
                  </a:moveTo>
                  <a:lnTo>
                    <a:pt x="4" y="12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2"/>
                  </a:lnTo>
                  <a:lnTo>
                    <a:pt x="74" y="14"/>
                  </a:lnTo>
                  <a:lnTo>
                    <a:pt x="89" y="36"/>
                  </a:lnTo>
                  <a:lnTo>
                    <a:pt x="102" y="70"/>
                  </a:lnTo>
                  <a:lnTo>
                    <a:pt x="100" y="67"/>
                  </a:lnTo>
                  <a:lnTo>
                    <a:pt x="97" y="59"/>
                  </a:lnTo>
                  <a:lnTo>
                    <a:pt x="91" y="46"/>
                  </a:lnTo>
                  <a:lnTo>
                    <a:pt x="82" y="33"/>
                  </a:lnTo>
                  <a:lnTo>
                    <a:pt x="69" y="23"/>
                  </a:lnTo>
                  <a:lnTo>
                    <a:pt x="52" y="15"/>
                  </a:lnTo>
                  <a:lnTo>
                    <a:pt x="32" y="13"/>
                  </a:lnTo>
                  <a:lnTo>
                    <a:pt x="7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4618" y="3296"/>
              <a:ext cx="12" cy="12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2" y="19"/>
                </a:cxn>
                <a:cxn ang="0">
                  <a:pos x="18" y="23"/>
                </a:cxn>
                <a:cxn ang="0">
                  <a:pos x="14" y="24"/>
                </a:cxn>
                <a:cxn ang="0">
                  <a:pos x="9" y="24"/>
                </a:cxn>
                <a:cxn ang="0">
                  <a:pos x="6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23" y="5"/>
                </a:cxn>
                <a:cxn ang="0">
                  <a:pos x="24" y="10"/>
                </a:cxn>
                <a:cxn ang="0">
                  <a:pos x="24" y="15"/>
                </a:cxn>
              </a:cxnLst>
              <a:rect l="0" t="0" r="r" b="b"/>
              <a:pathLst>
                <a:path w="24" h="24">
                  <a:moveTo>
                    <a:pt x="24" y="15"/>
                  </a:moveTo>
                  <a:lnTo>
                    <a:pt x="22" y="19"/>
                  </a:lnTo>
                  <a:lnTo>
                    <a:pt x="18" y="23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4" y="1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4F0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4620" y="3299"/>
              <a:ext cx="3" cy="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4" y="4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4583" y="3272"/>
              <a:ext cx="57" cy="40"/>
            </a:xfrm>
            <a:custGeom>
              <a:avLst/>
              <a:gdLst/>
              <a:ahLst/>
              <a:cxnLst>
                <a:cxn ang="0">
                  <a:pos x="113" y="81"/>
                </a:cxn>
                <a:cxn ang="0">
                  <a:pos x="113" y="79"/>
                </a:cxn>
                <a:cxn ang="0">
                  <a:pos x="112" y="74"/>
                </a:cxn>
                <a:cxn ang="0">
                  <a:pos x="108" y="67"/>
                </a:cxn>
                <a:cxn ang="0">
                  <a:pos x="102" y="59"/>
                </a:cxn>
                <a:cxn ang="0">
                  <a:pos x="92" y="50"/>
                </a:cxn>
                <a:cxn ang="0">
                  <a:pos x="77" y="42"/>
                </a:cxn>
                <a:cxn ang="0">
                  <a:pos x="55" y="35"/>
                </a:cxn>
                <a:cxn ang="0">
                  <a:pos x="27" y="29"/>
                </a:cxn>
                <a:cxn ang="0">
                  <a:pos x="14" y="23"/>
                </a:cxn>
                <a:cxn ang="0">
                  <a:pos x="6" y="13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1" y="22"/>
                </a:cxn>
                <a:cxn ang="0">
                  <a:pos x="3" y="29"/>
                </a:cxn>
                <a:cxn ang="0">
                  <a:pos x="8" y="36"/>
                </a:cxn>
                <a:cxn ang="0">
                  <a:pos x="17" y="39"/>
                </a:cxn>
                <a:cxn ang="0">
                  <a:pos x="30" y="40"/>
                </a:cxn>
                <a:cxn ang="0">
                  <a:pos x="47" y="40"/>
                </a:cxn>
                <a:cxn ang="0">
                  <a:pos x="63" y="45"/>
                </a:cxn>
                <a:cxn ang="0">
                  <a:pos x="77" y="51"/>
                </a:cxn>
                <a:cxn ang="0">
                  <a:pos x="90" y="59"/>
                </a:cxn>
                <a:cxn ang="0">
                  <a:pos x="99" y="67"/>
                </a:cxn>
                <a:cxn ang="0">
                  <a:pos x="107" y="74"/>
                </a:cxn>
                <a:cxn ang="0">
                  <a:pos x="112" y="79"/>
                </a:cxn>
                <a:cxn ang="0">
                  <a:pos x="113" y="81"/>
                </a:cxn>
              </a:cxnLst>
              <a:rect l="0" t="0" r="r" b="b"/>
              <a:pathLst>
                <a:path w="113" h="81">
                  <a:moveTo>
                    <a:pt x="113" y="81"/>
                  </a:moveTo>
                  <a:lnTo>
                    <a:pt x="113" y="79"/>
                  </a:lnTo>
                  <a:lnTo>
                    <a:pt x="112" y="74"/>
                  </a:lnTo>
                  <a:lnTo>
                    <a:pt x="108" y="67"/>
                  </a:lnTo>
                  <a:lnTo>
                    <a:pt x="102" y="59"/>
                  </a:lnTo>
                  <a:lnTo>
                    <a:pt x="92" y="50"/>
                  </a:lnTo>
                  <a:lnTo>
                    <a:pt x="77" y="42"/>
                  </a:lnTo>
                  <a:lnTo>
                    <a:pt x="55" y="35"/>
                  </a:lnTo>
                  <a:lnTo>
                    <a:pt x="27" y="29"/>
                  </a:lnTo>
                  <a:lnTo>
                    <a:pt x="14" y="23"/>
                  </a:lnTo>
                  <a:lnTo>
                    <a:pt x="6" y="13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7"/>
                  </a:lnTo>
                  <a:lnTo>
                    <a:pt x="0" y="14"/>
                  </a:lnTo>
                  <a:lnTo>
                    <a:pt x="1" y="22"/>
                  </a:lnTo>
                  <a:lnTo>
                    <a:pt x="3" y="29"/>
                  </a:lnTo>
                  <a:lnTo>
                    <a:pt x="8" y="36"/>
                  </a:lnTo>
                  <a:lnTo>
                    <a:pt x="17" y="39"/>
                  </a:lnTo>
                  <a:lnTo>
                    <a:pt x="30" y="40"/>
                  </a:lnTo>
                  <a:lnTo>
                    <a:pt x="47" y="40"/>
                  </a:lnTo>
                  <a:lnTo>
                    <a:pt x="63" y="45"/>
                  </a:lnTo>
                  <a:lnTo>
                    <a:pt x="77" y="51"/>
                  </a:lnTo>
                  <a:lnTo>
                    <a:pt x="90" y="59"/>
                  </a:lnTo>
                  <a:lnTo>
                    <a:pt x="99" y="67"/>
                  </a:lnTo>
                  <a:lnTo>
                    <a:pt x="107" y="74"/>
                  </a:lnTo>
                  <a:lnTo>
                    <a:pt x="112" y="79"/>
                  </a:lnTo>
                  <a:lnTo>
                    <a:pt x="11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4587" y="3285"/>
              <a:ext cx="2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6" y="16"/>
                </a:cxn>
                <a:cxn ang="0">
                  <a:pos x="13" y="23"/>
                </a:cxn>
                <a:cxn ang="0">
                  <a:pos x="23" y="31"/>
                </a:cxn>
                <a:cxn ang="0">
                  <a:pos x="38" y="38"/>
                </a:cxn>
                <a:cxn ang="0">
                  <a:pos x="57" y="44"/>
                </a:cxn>
                <a:cxn ang="0">
                  <a:pos x="55" y="42"/>
                </a:cxn>
                <a:cxn ang="0">
                  <a:pos x="48" y="39"/>
                </a:cxn>
                <a:cxn ang="0">
                  <a:pos x="40" y="34"/>
                </a:cxn>
                <a:cxn ang="0">
                  <a:pos x="30" y="27"/>
                </a:cxn>
                <a:cxn ang="0">
                  <a:pos x="22" y="21"/>
                </a:cxn>
                <a:cxn ang="0">
                  <a:pos x="15" y="14"/>
                </a:cxn>
                <a:cxn ang="0">
                  <a:pos x="13" y="7"/>
                </a:cxn>
                <a:cxn ang="0">
                  <a:pos x="15" y="1"/>
                </a:cxn>
                <a:cxn ang="0">
                  <a:pos x="0" y="0"/>
                </a:cxn>
              </a:cxnLst>
              <a:rect l="0" t="0" r="r" b="b"/>
              <a:pathLst>
                <a:path w="57" h="44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13" y="23"/>
                  </a:lnTo>
                  <a:lnTo>
                    <a:pt x="23" y="31"/>
                  </a:lnTo>
                  <a:lnTo>
                    <a:pt x="38" y="38"/>
                  </a:lnTo>
                  <a:lnTo>
                    <a:pt x="57" y="44"/>
                  </a:lnTo>
                  <a:lnTo>
                    <a:pt x="55" y="42"/>
                  </a:lnTo>
                  <a:lnTo>
                    <a:pt x="48" y="39"/>
                  </a:lnTo>
                  <a:lnTo>
                    <a:pt x="40" y="34"/>
                  </a:lnTo>
                  <a:lnTo>
                    <a:pt x="30" y="27"/>
                  </a:lnTo>
                  <a:lnTo>
                    <a:pt x="22" y="21"/>
                  </a:lnTo>
                  <a:lnTo>
                    <a:pt x="15" y="14"/>
                  </a:lnTo>
                  <a:lnTo>
                    <a:pt x="13" y="7"/>
                  </a:lnTo>
                  <a:lnTo>
                    <a:pt x="1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4670" y="3318"/>
              <a:ext cx="50" cy="21"/>
            </a:xfrm>
            <a:custGeom>
              <a:avLst/>
              <a:gdLst/>
              <a:ahLst/>
              <a:cxnLst>
                <a:cxn ang="0">
                  <a:pos x="101" y="33"/>
                </a:cxn>
                <a:cxn ang="0">
                  <a:pos x="82" y="41"/>
                </a:cxn>
                <a:cxn ang="0">
                  <a:pos x="59" y="34"/>
                </a:cxn>
                <a:cxn ang="0">
                  <a:pos x="41" y="28"/>
                </a:cxn>
                <a:cxn ang="0">
                  <a:pos x="26" y="21"/>
                </a:cxn>
                <a:cxn ang="0">
                  <a:pos x="16" y="15"/>
                </a:cxn>
                <a:cxn ang="0">
                  <a:pos x="8" y="9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20" y="0"/>
                </a:cxn>
                <a:cxn ang="0">
                  <a:pos x="40" y="2"/>
                </a:cxn>
                <a:cxn ang="0">
                  <a:pos x="57" y="6"/>
                </a:cxn>
                <a:cxn ang="0">
                  <a:pos x="72" y="13"/>
                </a:cxn>
                <a:cxn ang="0">
                  <a:pos x="85" y="20"/>
                </a:cxn>
                <a:cxn ang="0">
                  <a:pos x="93" y="26"/>
                </a:cxn>
                <a:cxn ang="0">
                  <a:pos x="99" y="31"/>
                </a:cxn>
                <a:cxn ang="0">
                  <a:pos x="101" y="33"/>
                </a:cxn>
              </a:cxnLst>
              <a:rect l="0" t="0" r="r" b="b"/>
              <a:pathLst>
                <a:path w="101" h="41">
                  <a:moveTo>
                    <a:pt x="101" y="33"/>
                  </a:moveTo>
                  <a:lnTo>
                    <a:pt x="82" y="41"/>
                  </a:lnTo>
                  <a:lnTo>
                    <a:pt x="59" y="34"/>
                  </a:lnTo>
                  <a:lnTo>
                    <a:pt x="41" y="28"/>
                  </a:lnTo>
                  <a:lnTo>
                    <a:pt x="26" y="21"/>
                  </a:lnTo>
                  <a:lnTo>
                    <a:pt x="16" y="15"/>
                  </a:lnTo>
                  <a:lnTo>
                    <a:pt x="8" y="9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20" y="0"/>
                  </a:lnTo>
                  <a:lnTo>
                    <a:pt x="40" y="2"/>
                  </a:lnTo>
                  <a:lnTo>
                    <a:pt x="57" y="6"/>
                  </a:lnTo>
                  <a:lnTo>
                    <a:pt x="72" y="13"/>
                  </a:lnTo>
                  <a:lnTo>
                    <a:pt x="85" y="20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1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4669" y="3310"/>
              <a:ext cx="54" cy="23"/>
            </a:xfrm>
            <a:custGeom>
              <a:avLst/>
              <a:gdLst/>
              <a:ahLst/>
              <a:cxnLst>
                <a:cxn ang="0">
                  <a:pos x="51" y="20"/>
                </a:cxn>
                <a:cxn ang="0">
                  <a:pos x="38" y="18"/>
                </a:cxn>
                <a:cxn ang="0">
                  <a:pos x="28" y="15"/>
                </a:cxn>
                <a:cxn ang="0">
                  <a:pos x="19" y="15"/>
                </a:cxn>
                <a:cxn ang="0">
                  <a:pos x="12" y="15"/>
                </a:cxn>
                <a:cxn ang="0">
                  <a:pos x="7" y="17"/>
                </a:cxn>
                <a:cxn ang="0">
                  <a:pos x="4" y="18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4" y="17"/>
                </a:cxn>
                <a:cxn ang="0">
                  <a:pos x="13" y="11"/>
                </a:cxn>
                <a:cxn ang="0">
                  <a:pos x="28" y="5"/>
                </a:cxn>
                <a:cxn ang="0">
                  <a:pos x="44" y="0"/>
                </a:cxn>
                <a:cxn ang="0">
                  <a:pos x="63" y="0"/>
                </a:cxn>
                <a:cxn ang="0">
                  <a:pos x="80" y="6"/>
                </a:cxn>
                <a:cxn ang="0">
                  <a:pos x="96" y="21"/>
                </a:cxn>
                <a:cxn ang="0">
                  <a:pos x="107" y="46"/>
                </a:cxn>
                <a:cxn ang="0">
                  <a:pos x="106" y="45"/>
                </a:cxn>
                <a:cxn ang="0">
                  <a:pos x="105" y="44"/>
                </a:cxn>
                <a:cxn ang="0">
                  <a:pos x="101" y="41"/>
                </a:cxn>
                <a:cxn ang="0">
                  <a:pos x="95" y="37"/>
                </a:cxn>
                <a:cxn ang="0">
                  <a:pos x="88" y="33"/>
                </a:cxn>
                <a:cxn ang="0">
                  <a:pos x="78" y="28"/>
                </a:cxn>
                <a:cxn ang="0">
                  <a:pos x="66" y="25"/>
                </a:cxn>
                <a:cxn ang="0">
                  <a:pos x="51" y="20"/>
                </a:cxn>
              </a:cxnLst>
              <a:rect l="0" t="0" r="r" b="b"/>
              <a:pathLst>
                <a:path w="107" h="46">
                  <a:moveTo>
                    <a:pt x="51" y="20"/>
                  </a:moveTo>
                  <a:lnTo>
                    <a:pt x="38" y="18"/>
                  </a:lnTo>
                  <a:lnTo>
                    <a:pt x="28" y="15"/>
                  </a:lnTo>
                  <a:lnTo>
                    <a:pt x="19" y="15"/>
                  </a:lnTo>
                  <a:lnTo>
                    <a:pt x="12" y="15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80" y="6"/>
                  </a:lnTo>
                  <a:lnTo>
                    <a:pt x="96" y="21"/>
                  </a:lnTo>
                  <a:lnTo>
                    <a:pt x="107" y="46"/>
                  </a:lnTo>
                  <a:lnTo>
                    <a:pt x="106" y="45"/>
                  </a:lnTo>
                  <a:lnTo>
                    <a:pt x="105" y="44"/>
                  </a:lnTo>
                  <a:lnTo>
                    <a:pt x="101" y="41"/>
                  </a:lnTo>
                  <a:lnTo>
                    <a:pt x="95" y="37"/>
                  </a:lnTo>
                  <a:lnTo>
                    <a:pt x="88" y="33"/>
                  </a:lnTo>
                  <a:lnTo>
                    <a:pt x="78" y="28"/>
                  </a:lnTo>
                  <a:lnTo>
                    <a:pt x="66" y="25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4670" y="3307"/>
              <a:ext cx="56" cy="24"/>
            </a:xfrm>
            <a:custGeom>
              <a:avLst/>
              <a:gdLst/>
              <a:ahLst/>
              <a:cxnLst>
                <a:cxn ang="0">
                  <a:pos x="112" y="49"/>
                </a:cxn>
                <a:cxn ang="0">
                  <a:pos x="111" y="45"/>
                </a:cxn>
                <a:cxn ang="0">
                  <a:pos x="108" y="36"/>
                </a:cxn>
                <a:cxn ang="0">
                  <a:pos x="102" y="24"/>
                </a:cxn>
                <a:cxn ang="0">
                  <a:pos x="92" y="12"/>
                </a:cxn>
                <a:cxn ang="0">
                  <a:pos x="77" y="3"/>
                </a:cxn>
                <a:cxn ang="0">
                  <a:pos x="57" y="0"/>
                </a:cxn>
                <a:cxn ang="0">
                  <a:pos x="32" y="6"/>
                </a:cxn>
                <a:cxn ang="0">
                  <a:pos x="0" y="25"/>
                </a:cxn>
                <a:cxn ang="0">
                  <a:pos x="3" y="22"/>
                </a:cxn>
                <a:cxn ang="0">
                  <a:pos x="11" y="19"/>
                </a:cxn>
                <a:cxn ang="0">
                  <a:pos x="23" y="14"/>
                </a:cxn>
                <a:cxn ang="0">
                  <a:pos x="38" y="11"/>
                </a:cxn>
                <a:cxn ang="0">
                  <a:pos x="55" y="11"/>
                </a:cxn>
                <a:cxn ang="0">
                  <a:pos x="72" y="15"/>
                </a:cxn>
                <a:cxn ang="0">
                  <a:pos x="88" y="27"/>
                </a:cxn>
                <a:cxn ang="0">
                  <a:pos x="103" y="48"/>
                </a:cxn>
                <a:cxn ang="0">
                  <a:pos x="112" y="49"/>
                </a:cxn>
              </a:cxnLst>
              <a:rect l="0" t="0" r="r" b="b"/>
              <a:pathLst>
                <a:path w="112" h="49">
                  <a:moveTo>
                    <a:pt x="112" y="49"/>
                  </a:moveTo>
                  <a:lnTo>
                    <a:pt x="111" y="45"/>
                  </a:lnTo>
                  <a:lnTo>
                    <a:pt x="108" y="36"/>
                  </a:lnTo>
                  <a:lnTo>
                    <a:pt x="102" y="24"/>
                  </a:lnTo>
                  <a:lnTo>
                    <a:pt x="92" y="12"/>
                  </a:lnTo>
                  <a:lnTo>
                    <a:pt x="77" y="3"/>
                  </a:lnTo>
                  <a:lnTo>
                    <a:pt x="57" y="0"/>
                  </a:lnTo>
                  <a:lnTo>
                    <a:pt x="32" y="6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11" y="19"/>
                  </a:lnTo>
                  <a:lnTo>
                    <a:pt x="23" y="14"/>
                  </a:lnTo>
                  <a:lnTo>
                    <a:pt x="38" y="11"/>
                  </a:lnTo>
                  <a:lnTo>
                    <a:pt x="55" y="11"/>
                  </a:lnTo>
                  <a:lnTo>
                    <a:pt x="72" y="15"/>
                  </a:lnTo>
                  <a:lnTo>
                    <a:pt x="88" y="27"/>
                  </a:lnTo>
                  <a:lnTo>
                    <a:pt x="103" y="48"/>
                  </a:lnTo>
                  <a:lnTo>
                    <a:pt x="112" y="49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4699" y="3323"/>
              <a:ext cx="12" cy="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11" y="24"/>
                </a:cxn>
                <a:cxn ang="0">
                  <a:pos x="15" y="24"/>
                </a:cxn>
                <a:cxn ang="0">
                  <a:pos x="20" y="22"/>
                </a:cxn>
                <a:cxn ang="0">
                  <a:pos x="23" y="18"/>
                </a:cxn>
                <a:cxn ang="0">
                  <a:pos x="24" y="14"/>
                </a:cxn>
                <a:cxn ang="0">
                  <a:pos x="24" y="8"/>
                </a:cxn>
                <a:cxn ang="0">
                  <a:pos x="22" y="5"/>
                </a:cxn>
                <a:cxn ang="0">
                  <a:pos x="18" y="1"/>
                </a:cxn>
                <a:cxn ang="0">
                  <a:pos x="13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6"/>
                </a:cxn>
              </a:cxnLst>
              <a:rect l="0" t="0" r="r" b="b"/>
              <a:pathLst>
                <a:path w="24" h="24">
                  <a:moveTo>
                    <a:pt x="1" y="6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11" y="24"/>
                  </a:lnTo>
                  <a:lnTo>
                    <a:pt x="15" y="24"/>
                  </a:lnTo>
                  <a:lnTo>
                    <a:pt x="20" y="22"/>
                  </a:lnTo>
                  <a:lnTo>
                    <a:pt x="23" y="18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4F0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4701" y="3326"/>
              <a:ext cx="3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4668" y="3315"/>
              <a:ext cx="68" cy="2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8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2" y="0"/>
                </a:cxn>
                <a:cxn ang="0">
                  <a:pos x="36" y="0"/>
                </a:cxn>
                <a:cxn ang="0">
                  <a:pos x="53" y="3"/>
                </a:cxn>
                <a:cxn ang="0">
                  <a:pos x="74" y="11"/>
                </a:cxn>
                <a:cxn ang="0">
                  <a:pos x="98" y="25"/>
                </a:cxn>
                <a:cxn ang="0">
                  <a:pos x="106" y="29"/>
                </a:cxn>
                <a:cxn ang="0">
                  <a:pos x="113" y="30"/>
                </a:cxn>
                <a:cxn ang="0">
                  <a:pos x="119" y="30"/>
                </a:cxn>
                <a:cxn ang="0">
                  <a:pos x="124" y="27"/>
                </a:cxn>
                <a:cxn ang="0">
                  <a:pos x="129" y="25"/>
                </a:cxn>
                <a:cxn ang="0">
                  <a:pos x="133" y="23"/>
                </a:cxn>
                <a:cxn ang="0">
                  <a:pos x="135" y="22"/>
                </a:cxn>
                <a:cxn ang="0">
                  <a:pos x="136" y="21"/>
                </a:cxn>
                <a:cxn ang="0">
                  <a:pos x="135" y="22"/>
                </a:cxn>
                <a:cxn ang="0">
                  <a:pos x="133" y="26"/>
                </a:cxn>
                <a:cxn ang="0">
                  <a:pos x="128" y="32"/>
                </a:cxn>
                <a:cxn ang="0">
                  <a:pos x="123" y="38"/>
                </a:cxn>
                <a:cxn ang="0">
                  <a:pos x="116" y="42"/>
                </a:cxn>
                <a:cxn ang="0">
                  <a:pos x="108" y="44"/>
                </a:cxn>
                <a:cxn ang="0">
                  <a:pos x="99" y="41"/>
                </a:cxn>
                <a:cxn ang="0">
                  <a:pos x="89" y="33"/>
                </a:cxn>
                <a:cxn ang="0">
                  <a:pos x="75" y="22"/>
                </a:cxn>
                <a:cxn ang="0">
                  <a:pos x="61" y="15"/>
                </a:cxn>
                <a:cxn ang="0">
                  <a:pos x="46" y="10"/>
                </a:cxn>
                <a:cxn ang="0">
                  <a:pos x="32" y="8"/>
                </a:cxn>
                <a:cxn ang="0">
                  <a:pos x="20" y="8"/>
                </a:cxn>
                <a:cxn ang="0">
                  <a:pos x="9" y="8"/>
                </a:cxn>
                <a:cxn ang="0">
                  <a:pos x="2" y="9"/>
                </a:cxn>
                <a:cxn ang="0">
                  <a:pos x="0" y="9"/>
                </a:cxn>
              </a:cxnLst>
              <a:rect l="0" t="0" r="r" b="b"/>
              <a:pathLst>
                <a:path w="136" h="44">
                  <a:moveTo>
                    <a:pt x="0" y="9"/>
                  </a:moveTo>
                  <a:lnTo>
                    <a:pt x="1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6" y="0"/>
                  </a:lnTo>
                  <a:lnTo>
                    <a:pt x="53" y="3"/>
                  </a:lnTo>
                  <a:lnTo>
                    <a:pt x="74" y="11"/>
                  </a:lnTo>
                  <a:lnTo>
                    <a:pt x="98" y="25"/>
                  </a:lnTo>
                  <a:lnTo>
                    <a:pt x="106" y="29"/>
                  </a:lnTo>
                  <a:lnTo>
                    <a:pt x="113" y="30"/>
                  </a:lnTo>
                  <a:lnTo>
                    <a:pt x="119" y="30"/>
                  </a:lnTo>
                  <a:lnTo>
                    <a:pt x="124" y="27"/>
                  </a:lnTo>
                  <a:lnTo>
                    <a:pt x="129" y="25"/>
                  </a:lnTo>
                  <a:lnTo>
                    <a:pt x="133" y="23"/>
                  </a:lnTo>
                  <a:lnTo>
                    <a:pt x="135" y="22"/>
                  </a:lnTo>
                  <a:lnTo>
                    <a:pt x="136" y="21"/>
                  </a:lnTo>
                  <a:lnTo>
                    <a:pt x="135" y="22"/>
                  </a:lnTo>
                  <a:lnTo>
                    <a:pt x="133" y="26"/>
                  </a:lnTo>
                  <a:lnTo>
                    <a:pt x="128" y="32"/>
                  </a:lnTo>
                  <a:lnTo>
                    <a:pt x="123" y="38"/>
                  </a:lnTo>
                  <a:lnTo>
                    <a:pt x="116" y="42"/>
                  </a:lnTo>
                  <a:lnTo>
                    <a:pt x="108" y="44"/>
                  </a:lnTo>
                  <a:lnTo>
                    <a:pt x="99" y="41"/>
                  </a:lnTo>
                  <a:lnTo>
                    <a:pt x="89" y="33"/>
                  </a:lnTo>
                  <a:lnTo>
                    <a:pt x="75" y="22"/>
                  </a:lnTo>
                  <a:lnTo>
                    <a:pt x="61" y="15"/>
                  </a:lnTo>
                  <a:lnTo>
                    <a:pt x="46" y="10"/>
                  </a:lnTo>
                  <a:lnTo>
                    <a:pt x="32" y="8"/>
                  </a:lnTo>
                  <a:lnTo>
                    <a:pt x="20" y="8"/>
                  </a:lnTo>
                  <a:lnTo>
                    <a:pt x="9" y="8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4689" y="3330"/>
              <a:ext cx="35" cy="10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0" y="9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6" y="17"/>
                </a:cxn>
                <a:cxn ang="0">
                  <a:pos x="47" y="18"/>
                </a:cxn>
                <a:cxn ang="0">
                  <a:pos x="34" y="17"/>
                </a:cxn>
                <a:cxn ang="0">
                  <a:pos x="18" y="1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9" y="5"/>
                </a:cxn>
                <a:cxn ang="0">
                  <a:pos x="19" y="8"/>
                </a:cxn>
                <a:cxn ang="0">
                  <a:pos x="31" y="10"/>
                </a:cxn>
                <a:cxn ang="0">
                  <a:pos x="41" y="10"/>
                </a:cxn>
                <a:cxn ang="0">
                  <a:pos x="51" y="9"/>
                </a:cxn>
                <a:cxn ang="0">
                  <a:pos x="57" y="7"/>
                </a:cxn>
                <a:cxn ang="0">
                  <a:pos x="59" y="0"/>
                </a:cxn>
                <a:cxn ang="0">
                  <a:pos x="71" y="8"/>
                </a:cxn>
              </a:cxnLst>
              <a:rect l="0" t="0" r="r" b="b"/>
              <a:pathLst>
                <a:path w="71" h="18">
                  <a:moveTo>
                    <a:pt x="71" y="8"/>
                  </a:moveTo>
                  <a:lnTo>
                    <a:pt x="70" y="9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6" y="17"/>
                  </a:lnTo>
                  <a:lnTo>
                    <a:pt x="47" y="18"/>
                  </a:lnTo>
                  <a:lnTo>
                    <a:pt x="34" y="17"/>
                  </a:lnTo>
                  <a:lnTo>
                    <a:pt x="18" y="12"/>
                  </a:lnTo>
                  <a:lnTo>
                    <a:pt x="0" y="3"/>
                  </a:lnTo>
                  <a:lnTo>
                    <a:pt x="2" y="4"/>
                  </a:lnTo>
                  <a:lnTo>
                    <a:pt x="9" y="5"/>
                  </a:lnTo>
                  <a:lnTo>
                    <a:pt x="19" y="8"/>
                  </a:lnTo>
                  <a:lnTo>
                    <a:pt x="31" y="10"/>
                  </a:lnTo>
                  <a:lnTo>
                    <a:pt x="41" y="10"/>
                  </a:lnTo>
                  <a:lnTo>
                    <a:pt x="51" y="9"/>
                  </a:lnTo>
                  <a:lnTo>
                    <a:pt x="57" y="7"/>
                  </a:lnTo>
                  <a:lnTo>
                    <a:pt x="59" y="0"/>
                  </a:lnTo>
                  <a:lnTo>
                    <a:pt x="7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4606" y="3518"/>
              <a:ext cx="383" cy="271"/>
            </a:xfrm>
            <a:custGeom>
              <a:avLst/>
              <a:gdLst/>
              <a:ahLst/>
              <a:cxnLst>
                <a:cxn ang="0">
                  <a:pos x="373" y="89"/>
                </a:cxn>
                <a:cxn ang="0">
                  <a:pos x="376" y="88"/>
                </a:cxn>
                <a:cxn ang="0">
                  <a:pos x="384" y="85"/>
                </a:cxn>
                <a:cxn ang="0">
                  <a:pos x="398" y="79"/>
                </a:cxn>
                <a:cxn ang="0">
                  <a:pos x="417" y="72"/>
                </a:cxn>
                <a:cxn ang="0">
                  <a:pos x="438" y="64"/>
                </a:cxn>
                <a:cxn ang="0">
                  <a:pos x="464" y="55"/>
                </a:cxn>
                <a:cxn ang="0">
                  <a:pos x="491" y="45"/>
                </a:cxn>
                <a:cxn ang="0">
                  <a:pos x="523" y="36"/>
                </a:cxn>
                <a:cxn ang="0">
                  <a:pos x="554" y="27"/>
                </a:cxn>
                <a:cxn ang="0">
                  <a:pos x="586" y="19"/>
                </a:cxn>
                <a:cxn ang="0">
                  <a:pos x="619" y="12"/>
                </a:cxn>
                <a:cxn ang="0">
                  <a:pos x="652" y="6"/>
                </a:cxn>
                <a:cxn ang="0">
                  <a:pos x="683" y="3"/>
                </a:cxn>
                <a:cxn ang="0">
                  <a:pos x="713" y="0"/>
                </a:cxn>
                <a:cxn ang="0">
                  <a:pos x="740" y="2"/>
                </a:cxn>
                <a:cxn ang="0">
                  <a:pos x="766" y="6"/>
                </a:cxn>
                <a:cxn ang="0">
                  <a:pos x="709" y="485"/>
                </a:cxn>
                <a:cxn ang="0">
                  <a:pos x="411" y="473"/>
                </a:cxn>
                <a:cxn ang="0">
                  <a:pos x="91" y="543"/>
                </a:cxn>
                <a:cxn ang="0">
                  <a:pos x="0" y="100"/>
                </a:cxn>
                <a:cxn ang="0">
                  <a:pos x="2" y="98"/>
                </a:cxn>
                <a:cxn ang="0">
                  <a:pos x="10" y="97"/>
                </a:cxn>
                <a:cxn ang="0">
                  <a:pos x="23" y="95"/>
                </a:cxn>
                <a:cxn ang="0">
                  <a:pos x="40" y="91"/>
                </a:cxn>
                <a:cxn ang="0">
                  <a:pos x="60" y="87"/>
                </a:cxn>
                <a:cxn ang="0">
                  <a:pos x="84" y="83"/>
                </a:cxn>
                <a:cxn ang="0">
                  <a:pos x="109" y="80"/>
                </a:cxn>
                <a:cxn ang="0">
                  <a:pos x="138" y="76"/>
                </a:cxn>
                <a:cxn ang="0">
                  <a:pos x="167" y="73"/>
                </a:cxn>
                <a:cxn ang="0">
                  <a:pos x="198" y="71"/>
                </a:cxn>
                <a:cxn ang="0">
                  <a:pos x="229" y="70"/>
                </a:cxn>
                <a:cxn ang="0">
                  <a:pos x="260" y="71"/>
                </a:cxn>
                <a:cxn ang="0">
                  <a:pos x="290" y="72"/>
                </a:cxn>
                <a:cxn ang="0">
                  <a:pos x="320" y="75"/>
                </a:cxn>
                <a:cxn ang="0">
                  <a:pos x="348" y="81"/>
                </a:cxn>
                <a:cxn ang="0">
                  <a:pos x="373" y="89"/>
                </a:cxn>
              </a:cxnLst>
              <a:rect l="0" t="0" r="r" b="b"/>
              <a:pathLst>
                <a:path w="766" h="543">
                  <a:moveTo>
                    <a:pt x="373" y="89"/>
                  </a:moveTo>
                  <a:lnTo>
                    <a:pt x="376" y="88"/>
                  </a:lnTo>
                  <a:lnTo>
                    <a:pt x="384" y="85"/>
                  </a:lnTo>
                  <a:lnTo>
                    <a:pt x="398" y="79"/>
                  </a:lnTo>
                  <a:lnTo>
                    <a:pt x="417" y="72"/>
                  </a:lnTo>
                  <a:lnTo>
                    <a:pt x="438" y="64"/>
                  </a:lnTo>
                  <a:lnTo>
                    <a:pt x="464" y="55"/>
                  </a:lnTo>
                  <a:lnTo>
                    <a:pt x="491" y="45"/>
                  </a:lnTo>
                  <a:lnTo>
                    <a:pt x="523" y="36"/>
                  </a:lnTo>
                  <a:lnTo>
                    <a:pt x="554" y="27"/>
                  </a:lnTo>
                  <a:lnTo>
                    <a:pt x="586" y="19"/>
                  </a:lnTo>
                  <a:lnTo>
                    <a:pt x="619" y="12"/>
                  </a:lnTo>
                  <a:lnTo>
                    <a:pt x="652" y="6"/>
                  </a:lnTo>
                  <a:lnTo>
                    <a:pt x="683" y="3"/>
                  </a:lnTo>
                  <a:lnTo>
                    <a:pt x="713" y="0"/>
                  </a:lnTo>
                  <a:lnTo>
                    <a:pt x="740" y="2"/>
                  </a:lnTo>
                  <a:lnTo>
                    <a:pt x="766" y="6"/>
                  </a:lnTo>
                  <a:lnTo>
                    <a:pt x="709" y="485"/>
                  </a:lnTo>
                  <a:lnTo>
                    <a:pt x="411" y="473"/>
                  </a:lnTo>
                  <a:lnTo>
                    <a:pt x="91" y="543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10" y="97"/>
                  </a:lnTo>
                  <a:lnTo>
                    <a:pt x="23" y="95"/>
                  </a:lnTo>
                  <a:lnTo>
                    <a:pt x="40" y="91"/>
                  </a:lnTo>
                  <a:lnTo>
                    <a:pt x="60" y="87"/>
                  </a:lnTo>
                  <a:lnTo>
                    <a:pt x="84" y="83"/>
                  </a:lnTo>
                  <a:lnTo>
                    <a:pt x="109" y="80"/>
                  </a:lnTo>
                  <a:lnTo>
                    <a:pt x="138" y="76"/>
                  </a:lnTo>
                  <a:lnTo>
                    <a:pt x="167" y="73"/>
                  </a:lnTo>
                  <a:lnTo>
                    <a:pt x="198" y="71"/>
                  </a:lnTo>
                  <a:lnTo>
                    <a:pt x="229" y="70"/>
                  </a:lnTo>
                  <a:lnTo>
                    <a:pt x="260" y="71"/>
                  </a:lnTo>
                  <a:lnTo>
                    <a:pt x="290" y="72"/>
                  </a:lnTo>
                  <a:lnTo>
                    <a:pt x="320" y="75"/>
                  </a:lnTo>
                  <a:lnTo>
                    <a:pt x="348" y="81"/>
                  </a:lnTo>
                  <a:lnTo>
                    <a:pt x="373" y="89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4620" y="3520"/>
              <a:ext cx="355" cy="267"/>
            </a:xfrm>
            <a:custGeom>
              <a:avLst/>
              <a:gdLst/>
              <a:ahLst/>
              <a:cxnLst>
                <a:cxn ang="0">
                  <a:pos x="349" y="75"/>
                </a:cxn>
                <a:cxn ang="0">
                  <a:pos x="352" y="74"/>
                </a:cxn>
                <a:cxn ang="0">
                  <a:pos x="360" y="70"/>
                </a:cxn>
                <a:cxn ang="0">
                  <a:pos x="372" y="66"/>
                </a:cxn>
                <a:cxn ang="0">
                  <a:pos x="390" y="60"/>
                </a:cxn>
                <a:cxn ang="0">
                  <a:pos x="409" y="53"/>
                </a:cxn>
                <a:cxn ang="0">
                  <a:pos x="433" y="45"/>
                </a:cxn>
                <a:cxn ang="0">
                  <a:pos x="459" y="37"/>
                </a:cxn>
                <a:cxn ang="0">
                  <a:pos x="486" y="29"/>
                </a:cxn>
                <a:cxn ang="0">
                  <a:pos x="515" y="21"/>
                </a:cxn>
                <a:cxn ang="0">
                  <a:pos x="545" y="14"/>
                </a:cxn>
                <a:cxn ang="0">
                  <a:pos x="575" y="8"/>
                </a:cxn>
                <a:cxn ang="0">
                  <a:pos x="605" y="3"/>
                </a:cxn>
                <a:cxn ang="0">
                  <a:pos x="635" y="1"/>
                </a:cxn>
                <a:cxn ang="0">
                  <a:pos x="663" y="0"/>
                </a:cxn>
                <a:cxn ang="0">
                  <a:pos x="688" y="1"/>
                </a:cxn>
                <a:cxn ang="0">
                  <a:pos x="711" y="6"/>
                </a:cxn>
                <a:cxn ang="0">
                  <a:pos x="658" y="476"/>
                </a:cxn>
                <a:cxn ang="0">
                  <a:pos x="397" y="456"/>
                </a:cxn>
                <a:cxn ang="0">
                  <a:pos x="84" y="534"/>
                </a:cxn>
                <a:cxn ang="0">
                  <a:pos x="0" y="98"/>
                </a:cxn>
                <a:cxn ang="0">
                  <a:pos x="3" y="97"/>
                </a:cxn>
                <a:cxn ang="0">
                  <a:pos x="11" y="95"/>
                </a:cxn>
                <a:cxn ang="0">
                  <a:pos x="22" y="92"/>
                </a:cxn>
                <a:cxn ang="0">
                  <a:pos x="38" y="88"/>
                </a:cxn>
                <a:cxn ang="0">
                  <a:pos x="57" y="83"/>
                </a:cxn>
                <a:cxn ang="0">
                  <a:pos x="79" y="78"/>
                </a:cxn>
                <a:cxn ang="0">
                  <a:pos x="103" y="74"/>
                </a:cxn>
                <a:cxn ang="0">
                  <a:pos x="129" y="69"/>
                </a:cxn>
                <a:cxn ang="0">
                  <a:pos x="157" y="65"/>
                </a:cxn>
                <a:cxn ang="0">
                  <a:pos x="186" y="61"/>
                </a:cxn>
                <a:cxn ang="0">
                  <a:pos x="215" y="59"/>
                </a:cxn>
                <a:cxn ang="0">
                  <a:pos x="243" y="59"/>
                </a:cxn>
                <a:cxn ang="0">
                  <a:pos x="272" y="60"/>
                </a:cxn>
                <a:cxn ang="0">
                  <a:pos x="300" y="62"/>
                </a:cxn>
                <a:cxn ang="0">
                  <a:pos x="325" y="67"/>
                </a:cxn>
                <a:cxn ang="0">
                  <a:pos x="349" y="75"/>
                </a:cxn>
              </a:cxnLst>
              <a:rect l="0" t="0" r="r" b="b"/>
              <a:pathLst>
                <a:path w="711" h="534">
                  <a:moveTo>
                    <a:pt x="349" y="75"/>
                  </a:moveTo>
                  <a:lnTo>
                    <a:pt x="352" y="74"/>
                  </a:lnTo>
                  <a:lnTo>
                    <a:pt x="360" y="70"/>
                  </a:lnTo>
                  <a:lnTo>
                    <a:pt x="372" y="66"/>
                  </a:lnTo>
                  <a:lnTo>
                    <a:pt x="390" y="60"/>
                  </a:lnTo>
                  <a:lnTo>
                    <a:pt x="409" y="53"/>
                  </a:lnTo>
                  <a:lnTo>
                    <a:pt x="433" y="45"/>
                  </a:lnTo>
                  <a:lnTo>
                    <a:pt x="459" y="37"/>
                  </a:lnTo>
                  <a:lnTo>
                    <a:pt x="486" y="29"/>
                  </a:lnTo>
                  <a:lnTo>
                    <a:pt x="515" y="21"/>
                  </a:lnTo>
                  <a:lnTo>
                    <a:pt x="545" y="14"/>
                  </a:lnTo>
                  <a:lnTo>
                    <a:pt x="575" y="8"/>
                  </a:lnTo>
                  <a:lnTo>
                    <a:pt x="605" y="3"/>
                  </a:lnTo>
                  <a:lnTo>
                    <a:pt x="635" y="1"/>
                  </a:lnTo>
                  <a:lnTo>
                    <a:pt x="663" y="0"/>
                  </a:lnTo>
                  <a:lnTo>
                    <a:pt x="688" y="1"/>
                  </a:lnTo>
                  <a:lnTo>
                    <a:pt x="711" y="6"/>
                  </a:lnTo>
                  <a:lnTo>
                    <a:pt x="658" y="476"/>
                  </a:lnTo>
                  <a:lnTo>
                    <a:pt x="397" y="456"/>
                  </a:lnTo>
                  <a:lnTo>
                    <a:pt x="84" y="534"/>
                  </a:lnTo>
                  <a:lnTo>
                    <a:pt x="0" y="98"/>
                  </a:lnTo>
                  <a:lnTo>
                    <a:pt x="3" y="97"/>
                  </a:lnTo>
                  <a:lnTo>
                    <a:pt x="11" y="95"/>
                  </a:lnTo>
                  <a:lnTo>
                    <a:pt x="22" y="92"/>
                  </a:lnTo>
                  <a:lnTo>
                    <a:pt x="38" y="88"/>
                  </a:lnTo>
                  <a:lnTo>
                    <a:pt x="57" y="83"/>
                  </a:lnTo>
                  <a:lnTo>
                    <a:pt x="79" y="78"/>
                  </a:lnTo>
                  <a:lnTo>
                    <a:pt x="103" y="74"/>
                  </a:lnTo>
                  <a:lnTo>
                    <a:pt x="129" y="69"/>
                  </a:lnTo>
                  <a:lnTo>
                    <a:pt x="157" y="65"/>
                  </a:lnTo>
                  <a:lnTo>
                    <a:pt x="186" y="61"/>
                  </a:lnTo>
                  <a:lnTo>
                    <a:pt x="215" y="59"/>
                  </a:lnTo>
                  <a:lnTo>
                    <a:pt x="243" y="59"/>
                  </a:lnTo>
                  <a:lnTo>
                    <a:pt x="272" y="60"/>
                  </a:lnTo>
                  <a:lnTo>
                    <a:pt x="300" y="62"/>
                  </a:lnTo>
                  <a:lnTo>
                    <a:pt x="325" y="67"/>
                  </a:lnTo>
                  <a:lnTo>
                    <a:pt x="349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4946" y="3506"/>
              <a:ext cx="63" cy="32"/>
            </a:xfrm>
            <a:custGeom>
              <a:avLst/>
              <a:gdLst/>
              <a:ahLst/>
              <a:cxnLst>
                <a:cxn ang="0">
                  <a:pos x="125" y="21"/>
                </a:cxn>
                <a:cxn ang="0">
                  <a:pos x="119" y="29"/>
                </a:cxn>
                <a:cxn ang="0">
                  <a:pos x="111" y="34"/>
                </a:cxn>
                <a:cxn ang="0">
                  <a:pos x="102" y="37"/>
                </a:cxn>
                <a:cxn ang="0">
                  <a:pos x="92" y="39"/>
                </a:cxn>
                <a:cxn ang="0">
                  <a:pos x="82" y="42"/>
                </a:cxn>
                <a:cxn ang="0">
                  <a:pos x="75" y="42"/>
                </a:cxn>
                <a:cxn ang="0">
                  <a:pos x="69" y="42"/>
                </a:cxn>
                <a:cxn ang="0">
                  <a:pos x="67" y="42"/>
                </a:cxn>
                <a:cxn ang="0">
                  <a:pos x="65" y="43"/>
                </a:cxn>
                <a:cxn ang="0">
                  <a:pos x="59" y="46"/>
                </a:cxn>
                <a:cxn ang="0">
                  <a:pos x="50" y="51"/>
                </a:cxn>
                <a:cxn ang="0">
                  <a:pos x="39" y="57"/>
                </a:cxn>
                <a:cxn ang="0">
                  <a:pos x="28" y="61"/>
                </a:cxn>
                <a:cxn ang="0">
                  <a:pos x="16" y="64"/>
                </a:cxn>
                <a:cxn ang="0">
                  <a:pos x="7" y="65"/>
                </a:cxn>
                <a:cxn ang="0">
                  <a:pos x="0" y="62"/>
                </a:cxn>
                <a:cxn ang="0">
                  <a:pos x="51" y="20"/>
                </a:cxn>
                <a:cxn ang="0">
                  <a:pos x="104" y="0"/>
                </a:cxn>
                <a:cxn ang="0">
                  <a:pos x="109" y="0"/>
                </a:cxn>
                <a:cxn ang="0">
                  <a:pos x="118" y="4"/>
                </a:cxn>
                <a:cxn ang="0">
                  <a:pos x="126" y="9"/>
                </a:cxn>
                <a:cxn ang="0">
                  <a:pos x="125" y="21"/>
                </a:cxn>
              </a:cxnLst>
              <a:rect l="0" t="0" r="r" b="b"/>
              <a:pathLst>
                <a:path w="126" h="65">
                  <a:moveTo>
                    <a:pt x="125" y="21"/>
                  </a:moveTo>
                  <a:lnTo>
                    <a:pt x="119" y="29"/>
                  </a:lnTo>
                  <a:lnTo>
                    <a:pt x="111" y="34"/>
                  </a:lnTo>
                  <a:lnTo>
                    <a:pt x="102" y="37"/>
                  </a:lnTo>
                  <a:lnTo>
                    <a:pt x="92" y="39"/>
                  </a:lnTo>
                  <a:lnTo>
                    <a:pt x="82" y="42"/>
                  </a:lnTo>
                  <a:lnTo>
                    <a:pt x="75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5" y="43"/>
                  </a:lnTo>
                  <a:lnTo>
                    <a:pt x="59" y="46"/>
                  </a:lnTo>
                  <a:lnTo>
                    <a:pt x="50" y="51"/>
                  </a:lnTo>
                  <a:lnTo>
                    <a:pt x="39" y="57"/>
                  </a:lnTo>
                  <a:lnTo>
                    <a:pt x="28" y="61"/>
                  </a:lnTo>
                  <a:lnTo>
                    <a:pt x="16" y="64"/>
                  </a:lnTo>
                  <a:lnTo>
                    <a:pt x="7" y="65"/>
                  </a:lnTo>
                  <a:lnTo>
                    <a:pt x="0" y="62"/>
                  </a:lnTo>
                  <a:lnTo>
                    <a:pt x="51" y="2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8" y="4"/>
                  </a:lnTo>
                  <a:lnTo>
                    <a:pt x="126" y="9"/>
                  </a:lnTo>
                  <a:lnTo>
                    <a:pt x="125" y="21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4947" y="3520"/>
              <a:ext cx="61" cy="37"/>
            </a:xfrm>
            <a:custGeom>
              <a:avLst/>
              <a:gdLst/>
              <a:ahLst/>
              <a:cxnLst>
                <a:cxn ang="0">
                  <a:pos x="121" y="20"/>
                </a:cxn>
                <a:cxn ang="0">
                  <a:pos x="116" y="28"/>
                </a:cxn>
                <a:cxn ang="0">
                  <a:pos x="108" y="33"/>
                </a:cxn>
                <a:cxn ang="0">
                  <a:pos x="99" y="38"/>
                </a:cxn>
                <a:cxn ang="0">
                  <a:pos x="89" y="40"/>
                </a:cxn>
                <a:cxn ang="0">
                  <a:pos x="80" y="43"/>
                </a:cxn>
                <a:cxn ang="0">
                  <a:pos x="72" y="44"/>
                </a:cxn>
                <a:cxn ang="0">
                  <a:pos x="66" y="45"/>
                </a:cxn>
                <a:cxn ang="0">
                  <a:pos x="64" y="45"/>
                </a:cxn>
                <a:cxn ang="0">
                  <a:pos x="62" y="46"/>
                </a:cxn>
                <a:cxn ang="0">
                  <a:pos x="56" y="51"/>
                </a:cxn>
                <a:cxn ang="0">
                  <a:pos x="48" y="56"/>
                </a:cxn>
                <a:cxn ang="0">
                  <a:pos x="38" y="62"/>
                </a:cxn>
                <a:cxn ang="0">
                  <a:pos x="27" y="68"/>
                </a:cxn>
                <a:cxn ang="0">
                  <a:pos x="17" y="71"/>
                </a:cxn>
                <a:cxn ang="0">
                  <a:pos x="7" y="74"/>
                </a:cxn>
                <a:cxn ang="0">
                  <a:pos x="0" y="71"/>
                </a:cxn>
                <a:cxn ang="0">
                  <a:pos x="47" y="25"/>
                </a:cxn>
                <a:cxn ang="0">
                  <a:pos x="98" y="0"/>
                </a:cxn>
                <a:cxn ang="0">
                  <a:pos x="102" y="0"/>
                </a:cxn>
                <a:cxn ang="0">
                  <a:pos x="112" y="2"/>
                </a:cxn>
                <a:cxn ang="0">
                  <a:pos x="121" y="8"/>
                </a:cxn>
                <a:cxn ang="0">
                  <a:pos x="121" y="20"/>
                </a:cxn>
              </a:cxnLst>
              <a:rect l="0" t="0" r="r" b="b"/>
              <a:pathLst>
                <a:path w="121" h="74">
                  <a:moveTo>
                    <a:pt x="121" y="20"/>
                  </a:moveTo>
                  <a:lnTo>
                    <a:pt x="116" y="28"/>
                  </a:lnTo>
                  <a:lnTo>
                    <a:pt x="108" y="33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80" y="43"/>
                  </a:lnTo>
                  <a:lnTo>
                    <a:pt x="72" y="44"/>
                  </a:lnTo>
                  <a:lnTo>
                    <a:pt x="66" y="45"/>
                  </a:lnTo>
                  <a:lnTo>
                    <a:pt x="64" y="45"/>
                  </a:lnTo>
                  <a:lnTo>
                    <a:pt x="62" y="46"/>
                  </a:lnTo>
                  <a:lnTo>
                    <a:pt x="56" y="51"/>
                  </a:lnTo>
                  <a:lnTo>
                    <a:pt x="48" y="56"/>
                  </a:lnTo>
                  <a:lnTo>
                    <a:pt x="38" y="62"/>
                  </a:lnTo>
                  <a:lnTo>
                    <a:pt x="27" y="68"/>
                  </a:lnTo>
                  <a:lnTo>
                    <a:pt x="17" y="71"/>
                  </a:lnTo>
                  <a:lnTo>
                    <a:pt x="7" y="74"/>
                  </a:lnTo>
                  <a:lnTo>
                    <a:pt x="0" y="71"/>
                  </a:lnTo>
                  <a:lnTo>
                    <a:pt x="47" y="25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12" y="2"/>
                  </a:lnTo>
                  <a:lnTo>
                    <a:pt x="121" y="8"/>
                  </a:lnTo>
                  <a:lnTo>
                    <a:pt x="121" y="2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4951" y="3538"/>
              <a:ext cx="49" cy="30"/>
            </a:xfrm>
            <a:custGeom>
              <a:avLst/>
              <a:gdLst/>
              <a:ahLst/>
              <a:cxnLst>
                <a:cxn ang="0">
                  <a:pos x="97" y="16"/>
                </a:cxn>
                <a:cxn ang="0">
                  <a:pos x="94" y="22"/>
                </a:cxn>
                <a:cxn ang="0">
                  <a:pos x="87" y="26"/>
                </a:cxn>
                <a:cxn ang="0">
                  <a:pos x="80" y="30"/>
                </a:cxn>
                <a:cxn ang="0">
                  <a:pos x="72" y="32"/>
                </a:cxn>
                <a:cxn ang="0">
                  <a:pos x="64" y="34"/>
                </a:cxn>
                <a:cxn ang="0">
                  <a:pos x="57" y="36"/>
                </a:cxn>
                <a:cxn ang="0">
                  <a:pos x="53" y="36"/>
                </a:cxn>
                <a:cxn ang="0">
                  <a:pos x="51" y="36"/>
                </a:cxn>
                <a:cxn ang="0">
                  <a:pos x="50" y="37"/>
                </a:cxn>
                <a:cxn ang="0">
                  <a:pos x="46" y="40"/>
                </a:cxn>
                <a:cxn ang="0">
                  <a:pos x="39" y="45"/>
                </a:cxn>
                <a:cxn ang="0">
                  <a:pos x="31" y="49"/>
                </a:cxn>
                <a:cxn ang="0">
                  <a:pos x="21" y="54"/>
                </a:cxn>
                <a:cxn ang="0">
                  <a:pos x="13" y="58"/>
                </a:cxn>
                <a:cxn ang="0">
                  <a:pos x="5" y="59"/>
                </a:cxn>
                <a:cxn ang="0">
                  <a:pos x="0" y="58"/>
                </a:cxn>
                <a:cxn ang="0">
                  <a:pos x="38" y="19"/>
                </a:cxn>
                <a:cxn ang="0">
                  <a:pos x="79" y="0"/>
                </a:cxn>
                <a:cxn ang="0">
                  <a:pos x="82" y="0"/>
                </a:cxn>
                <a:cxn ang="0">
                  <a:pos x="91" y="1"/>
                </a:cxn>
                <a:cxn ang="0">
                  <a:pos x="97" y="6"/>
                </a:cxn>
                <a:cxn ang="0">
                  <a:pos x="97" y="16"/>
                </a:cxn>
              </a:cxnLst>
              <a:rect l="0" t="0" r="r" b="b"/>
              <a:pathLst>
                <a:path w="97" h="59">
                  <a:moveTo>
                    <a:pt x="97" y="16"/>
                  </a:moveTo>
                  <a:lnTo>
                    <a:pt x="94" y="22"/>
                  </a:lnTo>
                  <a:lnTo>
                    <a:pt x="87" y="26"/>
                  </a:lnTo>
                  <a:lnTo>
                    <a:pt x="80" y="30"/>
                  </a:lnTo>
                  <a:lnTo>
                    <a:pt x="72" y="32"/>
                  </a:lnTo>
                  <a:lnTo>
                    <a:pt x="64" y="34"/>
                  </a:lnTo>
                  <a:lnTo>
                    <a:pt x="57" y="36"/>
                  </a:lnTo>
                  <a:lnTo>
                    <a:pt x="53" y="36"/>
                  </a:lnTo>
                  <a:lnTo>
                    <a:pt x="51" y="36"/>
                  </a:lnTo>
                  <a:lnTo>
                    <a:pt x="50" y="37"/>
                  </a:lnTo>
                  <a:lnTo>
                    <a:pt x="46" y="40"/>
                  </a:lnTo>
                  <a:lnTo>
                    <a:pt x="39" y="45"/>
                  </a:lnTo>
                  <a:lnTo>
                    <a:pt x="31" y="49"/>
                  </a:lnTo>
                  <a:lnTo>
                    <a:pt x="21" y="54"/>
                  </a:lnTo>
                  <a:lnTo>
                    <a:pt x="13" y="58"/>
                  </a:lnTo>
                  <a:lnTo>
                    <a:pt x="5" y="59"/>
                  </a:lnTo>
                  <a:lnTo>
                    <a:pt x="0" y="58"/>
                  </a:lnTo>
                  <a:lnTo>
                    <a:pt x="38" y="19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97" y="6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4651" y="3579"/>
              <a:ext cx="50" cy="51"/>
            </a:xfrm>
            <a:custGeom>
              <a:avLst/>
              <a:gdLst/>
              <a:ahLst/>
              <a:cxnLst>
                <a:cxn ang="0">
                  <a:pos x="79" y="51"/>
                </a:cxn>
                <a:cxn ang="0">
                  <a:pos x="77" y="41"/>
                </a:cxn>
                <a:cxn ang="0">
                  <a:pos x="75" y="32"/>
                </a:cxn>
                <a:cxn ang="0">
                  <a:pos x="72" y="21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9" y="21"/>
                </a:cxn>
                <a:cxn ang="0">
                  <a:pos x="68" y="30"/>
                </a:cxn>
                <a:cxn ang="0">
                  <a:pos x="66" y="39"/>
                </a:cxn>
                <a:cxn ang="0">
                  <a:pos x="65" y="48"/>
                </a:cxn>
                <a:cxn ang="0">
                  <a:pos x="58" y="94"/>
                </a:cxn>
                <a:cxn ang="0">
                  <a:pos x="50" y="95"/>
                </a:cxn>
                <a:cxn ang="0">
                  <a:pos x="27" y="55"/>
                </a:cxn>
                <a:cxn ang="0">
                  <a:pos x="23" y="46"/>
                </a:cxn>
                <a:cxn ang="0">
                  <a:pos x="18" y="36"/>
                </a:cxn>
                <a:cxn ang="0">
                  <a:pos x="15" y="28"/>
                </a:cxn>
                <a:cxn ang="0">
                  <a:pos x="11" y="20"/>
                </a:cxn>
                <a:cxn ang="0">
                  <a:pos x="10" y="20"/>
                </a:cxn>
                <a:cxn ang="0">
                  <a:pos x="12" y="30"/>
                </a:cxn>
                <a:cxn ang="0">
                  <a:pos x="14" y="40"/>
                </a:cxn>
                <a:cxn ang="0">
                  <a:pos x="16" y="50"/>
                </a:cxn>
                <a:cxn ang="0">
                  <a:pos x="17" y="61"/>
                </a:cxn>
                <a:cxn ang="0">
                  <a:pos x="22" y="100"/>
                </a:cxn>
                <a:cxn ang="0">
                  <a:pos x="11" y="101"/>
                </a:cxn>
                <a:cxn ang="0">
                  <a:pos x="0" y="10"/>
                </a:cxn>
                <a:cxn ang="0">
                  <a:pos x="14" y="9"/>
                </a:cxn>
                <a:cxn ang="0">
                  <a:pos x="38" y="50"/>
                </a:cxn>
                <a:cxn ang="0">
                  <a:pos x="42" y="58"/>
                </a:cxn>
                <a:cxn ang="0">
                  <a:pos x="46" y="65"/>
                </a:cxn>
                <a:cxn ang="0">
                  <a:pos x="49" y="72"/>
                </a:cxn>
                <a:cxn ang="0">
                  <a:pos x="52" y="79"/>
                </a:cxn>
                <a:cxn ang="0">
                  <a:pos x="53" y="79"/>
                </a:cxn>
                <a:cxn ang="0">
                  <a:pos x="53" y="72"/>
                </a:cxn>
                <a:cxn ang="0">
                  <a:pos x="54" y="64"/>
                </a:cxn>
                <a:cxn ang="0">
                  <a:pos x="55" y="56"/>
                </a:cxn>
                <a:cxn ang="0">
                  <a:pos x="56" y="47"/>
                </a:cxn>
                <a:cxn ang="0">
                  <a:pos x="63" y="2"/>
                </a:cxn>
                <a:cxn ang="0">
                  <a:pos x="77" y="0"/>
                </a:cxn>
                <a:cxn ang="0">
                  <a:pos x="100" y="89"/>
                </a:cxn>
                <a:cxn ang="0">
                  <a:pos x="88" y="91"/>
                </a:cxn>
                <a:cxn ang="0">
                  <a:pos x="79" y="51"/>
                </a:cxn>
              </a:cxnLst>
              <a:rect l="0" t="0" r="r" b="b"/>
              <a:pathLst>
                <a:path w="100" h="101">
                  <a:moveTo>
                    <a:pt x="79" y="51"/>
                  </a:moveTo>
                  <a:lnTo>
                    <a:pt x="77" y="41"/>
                  </a:lnTo>
                  <a:lnTo>
                    <a:pt x="75" y="32"/>
                  </a:lnTo>
                  <a:lnTo>
                    <a:pt x="72" y="2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21"/>
                  </a:lnTo>
                  <a:lnTo>
                    <a:pt x="68" y="30"/>
                  </a:lnTo>
                  <a:lnTo>
                    <a:pt x="66" y="39"/>
                  </a:lnTo>
                  <a:lnTo>
                    <a:pt x="65" y="48"/>
                  </a:lnTo>
                  <a:lnTo>
                    <a:pt x="58" y="94"/>
                  </a:lnTo>
                  <a:lnTo>
                    <a:pt x="50" y="95"/>
                  </a:lnTo>
                  <a:lnTo>
                    <a:pt x="27" y="55"/>
                  </a:lnTo>
                  <a:lnTo>
                    <a:pt x="23" y="46"/>
                  </a:lnTo>
                  <a:lnTo>
                    <a:pt x="18" y="36"/>
                  </a:lnTo>
                  <a:lnTo>
                    <a:pt x="15" y="28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2" y="30"/>
                  </a:lnTo>
                  <a:lnTo>
                    <a:pt x="14" y="40"/>
                  </a:lnTo>
                  <a:lnTo>
                    <a:pt x="16" y="50"/>
                  </a:lnTo>
                  <a:lnTo>
                    <a:pt x="17" y="61"/>
                  </a:lnTo>
                  <a:lnTo>
                    <a:pt x="22" y="100"/>
                  </a:lnTo>
                  <a:lnTo>
                    <a:pt x="11" y="101"/>
                  </a:lnTo>
                  <a:lnTo>
                    <a:pt x="0" y="10"/>
                  </a:lnTo>
                  <a:lnTo>
                    <a:pt x="14" y="9"/>
                  </a:lnTo>
                  <a:lnTo>
                    <a:pt x="38" y="50"/>
                  </a:lnTo>
                  <a:lnTo>
                    <a:pt x="42" y="58"/>
                  </a:lnTo>
                  <a:lnTo>
                    <a:pt x="46" y="65"/>
                  </a:lnTo>
                  <a:lnTo>
                    <a:pt x="49" y="72"/>
                  </a:lnTo>
                  <a:lnTo>
                    <a:pt x="52" y="79"/>
                  </a:lnTo>
                  <a:lnTo>
                    <a:pt x="53" y="79"/>
                  </a:lnTo>
                  <a:lnTo>
                    <a:pt x="53" y="72"/>
                  </a:lnTo>
                  <a:lnTo>
                    <a:pt x="54" y="64"/>
                  </a:lnTo>
                  <a:lnTo>
                    <a:pt x="55" y="56"/>
                  </a:lnTo>
                  <a:lnTo>
                    <a:pt x="56" y="47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100" y="89"/>
                  </a:lnTo>
                  <a:lnTo>
                    <a:pt x="88" y="91"/>
                  </a:lnTo>
                  <a:lnTo>
                    <a:pt x="79" y="51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4701" y="3576"/>
              <a:ext cx="33" cy="4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6" y="81"/>
                </a:cxn>
                <a:cxn ang="0">
                  <a:pos x="64" y="75"/>
                </a:cxn>
                <a:cxn ang="0">
                  <a:pos x="66" y="85"/>
                </a:cxn>
                <a:cxn ang="0">
                  <a:pos x="17" y="92"/>
                </a:cxn>
                <a:cxn ang="0">
                  <a:pos x="0" y="1"/>
                </a:cxn>
              </a:cxnLst>
              <a:rect l="0" t="0" r="r" b="b"/>
              <a:pathLst>
                <a:path w="66" h="92">
                  <a:moveTo>
                    <a:pt x="0" y="1"/>
                  </a:moveTo>
                  <a:lnTo>
                    <a:pt x="11" y="0"/>
                  </a:lnTo>
                  <a:lnTo>
                    <a:pt x="26" y="81"/>
                  </a:lnTo>
                  <a:lnTo>
                    <a:pt x="64" y="75"/>
                  </a:lnTo>
                  <a:lnTo>
                    <a:pt x="66" y="85"/>
                  </a:lnTo>
                  <a:lnTo>
                    <a:pt x="17" y="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4732" y="3569"/>
              <a:ext cx="40" cy="4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1" y="6"/>
                </a:cxn>
                <a:cxn ang="0">
                  <a:pos x="19" y="50"/>
                </a:cxn>
                <a:cxn ang="0">
                  <a:pos x="19" y="50"/>
                </a:cxn>
                <a:cxn ang="0">
                  <a:pos x="21" y="47"/>
                </a:cxn>
                <a:cxn ang="0">
                  <a:pos x="23" y="44"/>
                </a:cxn>
                <a:cxn ang="0">
                  <a:pos x="24" y="41"/>
                </a:cxn>
                <a:cxn ang="0">
                  <a:pos x="25" y="39"/>
                </a:cxn>
                <a:cxn ang="0">
                  <a:pos x="45" y="1"/>
                </a:cxn>
                <a:cxn ang="0">
                  <a:pos x="59" y="0"/>
                </a:cxn>
                <a:cxn ang="0">
                  <a:pos x="34" y="43"/>
                </a:cxn>
                <a:cxn ang="0">
                  <a:pos x="79" y="90"/>
                </a:cxn>
                <a:cxn ang="0">
                  <a:pos x="66" y="91"/>
                </a:cxn>
                <a:cxn ang="0">
                  <a:pos x="29" y="51"/>
                </a:cxn>
                <a:cxn ang="0">
                  <a:pos x="22" y="62"/>
                </a:cxn>
                <a:cxn ang="0">
                  <a:pos x="29" y="97"/>
                </a:cxn>
                <a:cxn ang="0">
                  <a:pos x="17" y="98"/>
                </a:cxn>
                <a:cxn ang="0">
                  <a:pos x="0" y="8"/>
                </a:cxn>
              </a:cxnLst>
              <a:rect l="0" t="0" r="r" b="b"/>
              <a:pathLst>
                <a:path w="79" h="98">
                  <a:moveTo>
                    <a:pt x="0" y="8"/>
                  </a:moveTo>
                  <a:lnTo>
                    <a:pt x="11" y="6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1" y="47"/>
                  </a:lnTo>
                  <a:lnTo>
                    <a:pt x="23" y="44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45" y="1"/>
                  </a:lnTo>
                  <a:lnTo>
                    <a:pt x="59" y="0"/>
                  </a:lnTo>
                  <a:lnTo>
                    <a:pt x="34" y="43"/>
                  </a:lnTo>
                  <a:lnTo>
                    <a:pt x="79" y="90"/>
                  </a:lnTo>
                  <a:lnTo>
                    <a:pt x="66" y="91"/>
                  </a:lnTo>
                  <a:lnTo>
                    <a:pt x="29" y="51"/>
                  </a:lnTo>
                  <a:lnTo>
                    <a:pt x="22" y="62"/>
                  </a:lnTo>
                  <a:lnTo>
                    <a:pt x="29" y="97"/>
                  </a:lnTo>
                  <a:lnTo>
                    <a:pt x="17" y="9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4792" y="3560"/>
              <a:ext cx="27" cy="188"/>
            </a:xfrm>
            <a:custGeom>
              <a:avLst/>
              <a:gdLst/>
              <a:ahLst/>
              <a:cxnLst>
                <a:cxn ang="0">
                  <a:pos x="54" y="374"/>
                </a:cxn>
                <a:cxn ang="0">
                  <a:pos x="0" y="0"/>
                </a:cxn>
                <a:cxn ang="0">
                  <a:pos x="41" y="375"/>
                </a:cxn>
                <a:cxn ang="0">
                  <a:pos x="54" y="374"/>
                </a:cxn>
              </a:cxnLst>
              <a:rect l="0" t="0" r="r" b="b"/>
              <a:pathLst>
                <a:path w="54" h="375">
                  <a:moveTo>
                    <a:pt x="54" y="374"/>
                  </a:moveTo>
                  <a:lnTo>
                    <a:pt x="0" y="0"/>
                  </a:lnTo>
                  <a:lnTo>
                    <a:pt x="41" y="375"/>
                  </a:lnTo>
                  <a:lnTo>
                    <a:pt x="54" y="374"/>
                  </a:lnTo>
                  <a:close/>
                </a:path>
              </a:pathLst>
            </a:custGeom>
            <a:solidFill>
              <a:srgbClr val="91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4587" y="3733"/>
              <a:ext cx="265" cy="72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27" y="0"/>
                </a:cxn>
                <a:cxn ang="0">
                  <a:pos x="529" y="12"/>
                </a:cxn>
                <a:cxn ang="0">
                  <a:pos x="11" y="146"/>
                </a:cxn>
                <a:cxn ang="0">
                  <a:pos x="0" y="84"/>
                </a:cxn>
              </a:cxnLst>
              <a:rect l="0" t="0" r="r" b="b"/>
              <a:pathLst>
                <a:path w="529" h="146">
                  <a:moveTo>
                    <a:pt x="0" y="84"/>
                  </a:moveTo>
                  <a:lnTo>
                    <a:pt x="527" y="0"/>
                  </a:lnTo>
                  <a:lnTo>
                    <a:pt x="529" y="12"/>
                  </a:lnTo>
                  <a:lnTo>
                    <a:pt x="11" y="14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4798" y="3736"/>
              <a:ext cx="69" cy="1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5" y="31"/>
                </a:cxn>
                <a:cxn ang="0">
                  <a:pos x="17" y="29"/>
                </a:cxn>
                <a:cxn ang="0">
                  <a:pos x="36" y="27"/>
                </a:cxn>
                <a:cxn ang="0">
                  <a:pos x="58" y="23"/>
                </a:cxn>
                <a:cxn ang="0">
                  <a:pos x="81" y="22"/>
                </a:cxn>
                <a:cxn ang="0">
                  <a:pos x="104" y="23"/>
                </a:cxn>
                <a:cxn ang="0">
                  <a:pos x="123" y="27"/>
                </a:cxn>
                <a:cxn ang="0">
                  <a:pos x="137" y="35"/>
                </a:cxn>
                <a:cxn ang="0">
                  <a:pos x="138" y="31"/>
                </a:cxn>
                <a:cxn ang="0">
                  <a:pos x="138" y="23"/>
                </a:cxn>
                <a:cxn ang="0">
                  <a:pos x="135" y="14"/>
                </a:cxn>
                <a:cxn ang="0">
                  <a:pos x="128" y="5"/>
                </a:cxn>
                <a:cxn ang="0">
                  <a:pos x="113" y="0"/>
                </a:cxn>
                <a:cxn ang="0">
                  <a:pos x="88" y="0"/>
                </a:cxn>
                <a:cxn ang="0">
                  <a:pos x="51" y="11"/>
                </a:cxn>
                <a:cxn ang="0">
                  <a:pos x="0" y="33"/>
                </a:cxn>
              </a:cxnLst>
              <a:rect l="0" t="0" r="r" b="b"/>
              <a:pathLst>
                <a:path w="138" h="35">
                  <a:moveTo>
                    <a:pt x="0" y="33"/>
                  </a:moveTo>
                  <a:lnTo>
                    <a:pt x="5" y="31"/>
                  </a:lnTo>
                  <a:lnTo>
                    <a:pt x="17" y="29"/>
                  </a:lnTo>
                  <a:lnTo>
                    <a:pt x="36" y="27"/>
                  </a:lnTo>
                  <a:lnTo>
                    <a:pt x="58" y="23"/>
                  </a:lnTo>
                  <a:lnTo>
                    <a:pt x="81" y="22"/>
                  </a:lnTo>
                  <a:lnTo>
                    <a:pt x="104" y="23"/>
                  </a:lnTo>
                  <a:lnTo>
                    <a:pt x="123" y="27"/>
                  </a:lnTo>
                  <a:lnTo>
                    <a:pt x="137" y="35"/>
                  </a:lnTo>
                  <a:lnTo>
                    <a:pt x="138" y="31"/>
                  </a:lnTo>
                  <a:lnTo>
                    <a:pt x="138" y="23"/>
                  </a:lnTo>
                  <a:lnTo>
                    <a:pt x="135" y="14"/>
                  </a:lnTo>
                  <a:lnTo>
                    <a:pt x="128" y="5"/>
                  </a:lnTo>
                  <a:lnTo>
                    <a:pt x="113" y="0"/>
                  </a:lnTo>
                  <a:lnTo>
                    <a:pt x="88" y="0"/>
                  </a:lnTo>
                  <a:lnTo>
                    <a:pt x="51" y="11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4845" y="3724"/>
              <a:ext cx="135" cy="44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59" y="4"/>
                </a:cxn>
                <a:cxn ang="0">
                  <a:pos x="62" y="2"/>
                </a:cxn>
                <a:cxn ang="0">
                  <a:pos x="65" y="1"/>
                </a:cxn>
                <a:cxn ang="0">
                  <a:pos x="68" y="0"/>
                </a:cxn>
                <a:cxn ang="0">
                  <a:pos x="75" y="4"/>
                </a:cxn>
                <a:cxn ang="0">
                  <a:pos x="82" y="8"/>
                </a:cxn>
                <a:cxn ang="0">
                  <a:pos x="87" y="14"/>
                </a:cxn>
                <a:cxn ang="0">
                  <a:pos x="94" y="17"/>
                </a:cxn>
                <a:cxn ang="0">
                  <a:pos x="95" y="25"/>
                </a:cxn>
                <a:cxn ang="0">
                  <a:pos x="102" y="35"/>
                </a:cxn>
                <a:cxn ang="0">
                  <a:pos x="110" y="42"/>
                </a:cxn>
                <a:cxn ang="0">
                  <a:pos x="114" y="45"/>
                </a:cxn>
                <a:cxn ang="0">
                  <a:pos x="163" y="53"/>
                </a:cxn>
                <a:cxn ang="0">
                  <a:pos x="164" y="53"/>
                </a:cxn>
                <a:cxn ang="0">
                  <a:pos x="167" y="53"/>
                </a:cxn>
                <a:cxn ang="0">
                  <a:pos x="171" y="52"/>
                </a:cxn>
                <a:cxn ang="0">
                  <a:pos x="176" y="52"/>
                </a:cxn>
                <a:cxn ang="0">
                  <a:pos x="183" y="51"/>
                </a:cxn>
                <a:cxn ang="0">
                  <a:pos x="190" y="51"/>
                </a:cxn>
                <a:cxn ang="0">
                  <a:pos x="197" y="51"/>
                </a:cxn>
                <a:cxn ang="0">
                  <a:pos x="205" y="51"/>
                </a:cxn>
                <a:cxn ang="0">
                  <a:pos x="211" y="51"/>
                </a:cxn>
                <a:cxn ang="0">
                  <a:pos x="220" y="50"/>
                </a:cxn>
                <a:cxn ang="0">
                  <a:pos x="229" y="48"/>
                </a:cxn>
                <a:cxn ang="0">
                  <a:pos x="236" y="47"/>
                </a:cxn>
                <a:cxn ang="0">
                  <a:pos x="246" y="47"/>
                </a:cxn>
                <a:cxn ang="0">
                  <a:pos x="257" y="51"/>
                </a:cxn>
                <a:cxn ang="0">
                  <a:pos x="265" y="57"/>
                </a:cxn>
                <a:cxn ang="0">
                  <a:pos x="268" y="59"/>
                </a:cxn>
                <a:cxn ang="0">
                  <a:pos x="221" y="68"/>
                </a:cxn>
                <a:cxn ang="0">
                  <a:pos x="110" y="88"/>
                </a:cxn>
                <a:cxn ang="0">
                  <a:pos x="107" y="88"/>
                </a:cxn>
                <a:cxn ang="0">
                  <a:pos x="99" y="87"/>
                </a:cxn>
                <a:cxn ang="0">
                  <a:pos x="87" y="83"/>
                </a:cxn>
                <a:cxn ang="0">
                  <a:pos x="72" y="77"/>
                </a:cxn>
                <a:cxn ang="0">
                  <a:pos x="55" y="69"/>
                </a:cxn>
                <a:cxn ang="0">
                  <a:pos x="35" y="58"/>
                </a:cxn>
                <a:cxn ang="0">
                  <a:pos x="17" y="42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4" y="18"/>
                </a:cxn>
                <a:cxn ang="0">
                  <a:pos x="9" y="16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33" y="8"/>
                </a:cxn>
                <a:cxn ang="0">
                  <a:pos x="44" y="6"/>
                </a:cxn>
                <a:cxn ang="0">
                  <a:pos x="55" y="4"/>
                </a:cxn>
              </a:cxnLst>
              <a:rect l="0" t="0" r="r" b="b"/>
              <a:pathLst>
                <a:path w="268" h="88">
                  <a:moveTo>
                    <a:pt x="55" y="4"/>
                  </a:moveTo>
                  <a:lnTo>
                    <a:pt x="59" y="4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68" y="0"/>
                  </a:lnTo>
                  <a:lnTo>
                    <a:pt x="75" y="4"/>
                  </a:lnTo>
                  <a:lnTo>
                    <a:pt x="82" y="8"/>
                  </a:lnTo>
                  <a:lnTo>
                    <a:pt x="87" y="14"/>
                  </a:lnTo>
                  <a:lnTo>
                    <a:pt x="94" y="17"/>
                  </a:lnTo>
                  <a:lnTo>
                    <a:pt x="95" y="25"/>
                  </a:lnTo>
                  <a:lnTo>
                    <a:pt x="102" y="35"/>
                  </a:lnTo>
                  <a:lnTo>
                    <a:pt x="110" y="42"/>
                  </a:lnTo>
                  <a:lnTo>
                    <a:pt x="114" y="45"/>
                  </a:lnTo>
                  <a:lnTo>
                    <a:pt x="163" y="53"/>
                  </a:lnTo>
                  <a:lnTo>
                    <a:pt x="164" y="53"/>
                  </a:lnTo>
                  <a:lnTo>
                    <a:pt x="167" y="53"/>
                  </a:lnTo>
                  <a:lnTo>
                    <a:pt x="171" y="52"/>
                  </a:lnTo>
                  <a:lnTo>
                    <a:pt x="176" y="52"/>
                  </a:lnTo>
                  <a:lnTo>
                    <a:pt x="183" y="51"/>
                  </a:lnTo>
                  <a:lnTo>
                    <a:pt x="190" y="51"/>
                  </a:lnTo>
                  <a:lnTo>
                    <a:pt x="197" y="51"/>
                  </a:lnTo>
                  <a:lnTo>
                    <a:pt x="205" y="51"/>
                  </a:lnTo>
                  <a:lnTo>
                    <a:pt x="211" y="51"/>
                  </a:lnTo>
                  <a:lnTo>
                    <a:pt x="220" y="50"/>
                  </a:lnTo>
                  <a:lnTo>
                    <a:pt x="229" y="48"/>
                  </a:lnTo>
                  <a:lnTo>
                    <a:pt x="236" y="47"/>
                  </a:lnTo>
                  <a:lnTo>
                    <a:pt x="246" y="47"/>
                  </a:lnTo>
                  <a:lnTo>
                    <a:pt x="257" y="51"/>
                  </a:lnTo>
                  <a:lnTo>
                    <a:pt x="265" y="57"/>
                  </a:lnTo>
                  <a:lnTo>
                    <a:pt x="268" y="59"/>
                  </a:lnTo>
                  <a:lnTo>
                    <a:pt x="221" y="68"/>
                  </a:lnTo>
                  <a:lnTo>
                    <a:pt x="110" y="88"/>
                  </a:lnTo>
                  <a:lnTo>
                    <a:pt x="107" y="88"/>
                  </a:lnTo>
                  <a:lnTo>
                    <a:pt x="99" y="87"/>
                  </a:lnTo>
                  <a:lnTo>
                    <a:pt x="87" y="83"/>
                  </a:lnTo>
                  <a:lnTo>
                    <a:pt x="72" y="77"/>
                  </a:lnTo>
                  <a:lnTo>
                    <a:pt x="55" y="69"/>
                  </a:lnTo>
                  <a:lnTo>
                    <a:pt x="35" y="58"/>
                  </a:lnTo>
                  <a:lnTo>
                    <a:pt x="17" y="42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9" y="16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33" y="8"/>
                  </a:lnTo>
                  <a:lnTo>
                    <a:pt x="44" y="6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4889" y="3760"/>
              <a:ext cx="61" cy="1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74" y="17"/>
                </a:cxn>
                <a:cxn ang="0">
                  <a:pos x="76" y="17"/>
                </a:cxn>
                <a:cxn ang="0">
                  <a:pos x="81" y="17"/>
                </a:cxn>
                <a:cxn ang="0">
                  <a:pos x="88" y="18"/>
                </a:cxn>
                <a:cxn ang="0">
                  <a:pos x="96" y="19"/>
                </a:cxn>
                <a:cxn ang="0">
                  <a:pos x="104" y="22"/>
                </a:cxn>
                <a:cxn ang="0">
                  <a:pos x="112" y="25"/>
                </a:cxn>
                <a:cxn ang="0">
                  <a:pos x="118" y="30"/>
                </a:cxn>
                <a:cxn ang="0">
                  <a:pos x="121" y="35"/>
                </a:cxn>
                <a:cxn ang="0">
                  <a:pos x="74" y="34"/>
                </a:cxn>
                <a:cxn ang="0">
                  <a:pos x="0" y="8"/>
                </a:cxn>
                <a:cxn ang="0">
                  <a:pos x="38" y="0"/>
                </a:cxn>
              </a:cxnLst>
              <a:rect l="0" t="0" r="r" b="b"/>
              <a:pathLst>
                <a:path w="121" h="35">
                  <a:moveTo>
                    <a:pt x="38" y="0"/>
                  </a:moveTo>
                  <a:lnTo>
                    <a:pt x="74" y="17"/>
                  </a:lnTo>
                  <a:lnTo>
                    <a:pt x="76" y="17"/>
                  </a:lnTo>
                  <a:lnTo>
                    <a:pt x="81" y="17"/>
                  </a:lnTo>
                  <a:lnTo>
                    <a:pt x="88" y="18"/>
                  </a:lnTo>
                  <a:lnTo>
                    <a:pt x="96" y="19"/>
                  </a:lnTo>
                  <a:lnTo>
                    <a:pt x="104" y="22"/>
                  </a:lnTo>
                  <a:lnTo>
                    <a:pt x="112" y="25"/>
                  </a:lnTo>
                  <a:lnTo>
                    <a:pt x="118" y="30"/>
                  </a:lnTo>
                  <a:lnTo>
                    <a:pt x="121" y="35"/>
                  </a:lnTo>
                  <a:lnTo>
                    <a:pt x="74" y="34"/>
                  </a:lnTo>
                  <a:lnTo>
                    <a:pt x="0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4911" y="3753"/>
              <a:ext cx="62" cy="1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4" y="11"/>
                </a:cxn>
                <a:cxn ang="0">
                  <a:pos x="76" y="11"/>
                </a:cxn>
                <a:cxn ang="0">
                  <a:pos x="81" y="11"/>
                </a:cxn>
                <a:cxn ang="0">
                  <a:pos x="88" y="10"/>
                </a:cxn>
                <a:cxn ang="0">
                  <a:pos x="96" y="11"/>
                </a:cxn>
                <a:cxn ang="0">
                  <a:pos x="104" y="11"/>
                </a:cxn>
                <a:cxn ang="0">
                  <a:pos x="112" y="14"/>
                </a:cxn>
                <a:cxn ang="0">
                  <a:pos x="119" y="17"/>
                </a:cxn>
                <a:cxn ang="0">
                  <a:pos x="123" y="22"/>
                </a:cxn>
                <a:cxn ang="0">
                  <a:pos x="75" y="27"/>
                </a:cxn>
                <a:cxn ang="0">
                  <a:pos x="0" y="12"/>
                </a:cxn>
                <a:cxn ang="0">
                  <a:pos x="36" y="0"/>
                </a:cxn>
              </a:cxnLst>
              <a:rect l="0" t="0" r="r" b="b"/>
              <a:pathLst>
                <a:path w="123" h="27">
                  <a:moveTo>
                    <a:pt x="36" y="0"/>
                  </a:moveTo>
                  <a:lnTo>
                    <a:pt x="74" y="11"/>
                  </a:lnTo>
                  <a:lnTo>
                    <a:pt x="76" y="11"/>
                  </a:lnTo>
                  <a:lnTo>
                    <a:pt x="81" y="11"/>
                  </a:lnTo>
                  <a:lnTo>
                    <a:pt x="88" y="10"/>
                  </a:lnTo>
                  <a:lnTo>
                    <a:pt x="96" y="11"/>
                  </a:lnTo>
                  <a:lnTo>
                    <a:pt x="104" y="11"/>
                  </a:lnTo>
                  <a:lnTo>
                    <a:pt x="112" y="14"/>
                  </a:lnTo>
                  <a:lnTo>
                    <a:pt x="119" y="17"/>
                  </a:lnTo>
                  <a:lnTo>
                    <a:pt x="123" y="22"/>
                  </a:lnTo>
                  <a:lnTo>
                    <a:pt x="75" y="27"/>
                  </a:lnTo>
                  <a:lnTo>
                    <a:pt x="0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4871" y="3716"/>
              <a:ext cx="61" cy="20"/>
            </a:xfrm>
            <a:custGeom>
              <a:avLst/>
              <a:gdLst/>
              <a:ahLst/>
              <a:cxnLst>
                <a:cxn ang="0">
                  <a:pos x="124" y="29"/>
                </a:cxn>
                <a:cxn ang="0">
                  <a:pos x="121" y="31"/>
                </a:cxn>
                <a:cxn ang="0">
                  <a:pos x="114" y="34"/>
                </a:cxn>
                <a:cxn ang="0">
                  <a:pos x="104" y="39"/>
                </a:cxn>
                <a:cxn ang="0">
                  <a:pos x="93" y="40"/>
                </a:cxn>
                <a:cxn ang="0">
                  <a:pos x="86" y="40"/>
                </a:cxn>
                <a:cxn ang="0">
                  <a:pos x="80" y="38"/>
                </a:cxn>
                <a:cxn ang="0">
                  <a:pos x="74" y="37"/>
                </a:cxn>
                <a:cxn ang="0">
                  <a:pos x="68" y="33"/>
                </a:cxn>
                <a:cxn ang="0">
                  <a:pos x="65" y="31"/>
                </a:cxn>
                <a:cxn ang="0">
                  <a:pos x="61" y="30"/>
                </a:cxn>
                <a:cxn ang="0">
                  <a:pos x="59" y="28"/>
                </a:cxn>
                <a:cxn ang="0">
                  <a:pos x="58" y="28"/>
                </a:cxn>
                <a:cxn ang="0">
                  <a:pos x="37" y="37"/>
                </a:cxn>
                <a:cxn ang="0">
                  <a:pos x="0" y="23"/>
                </a:cxn>
                <a:cxn ang="0">
                  <a:pos x="58" y="0"/>
                </a:cxn>
                <a:cxn ang="0">
                  <a:pos x="59" y="1"/>
                </a:cxn>
                <a:cxn ang="0">
                  <a:pos x="63" y="3"/>
                </a:cxn>
                <a:cxn ang="0">
                  <a:pos x="70" y="8"/>
                </a:cxn>
                <a:cxn ang="0">
                  <a:pos x="78" y="13"/>
                </a:cxn>
                <a:cxn ang="0">
                  <a:pos x="87" y="17"/>
                </a:cxn>
                <a:cxn ang="0">
                  <a:pos x="98" y="22"/>
                </a:cxn>
                <a:cxn ang="0">
                  <a:pos x="110" y="26"/>
                </a:cxn>
                <a:cxn ang="0">
                  <a:pos x="124" y="29"/>
                </a:cxn>
              </a:cxnLst>
              <a:rect l="0" t="0" r="r" b="b"/>
              <a:pathLst>
                <a:path w="124" h="40">
                  <a:moveTo>
                    <a:pt x="124" y="29"/>
                  </a:moveTo>
                  <a:lnTo>
                    <a:pt x="121" y="31"/>
                  </a:lnTo>
                  <a:lnTo>
                    <a:pt x="114" y="34"/>
                  </a:lnTo>
                  <a:lnTo>
                    <a:pt x="104" y="39"/>
                  </a:lnTo>
                  <a:lnTo>
                    <a:pt x="93" y="40"/>
                  </a:lnTo>
                  <a:lnTo>
                    <a:pt x="86" y="40"/>
                  </a:lnTo>
                  <a:lnTo>
                    <a:pt x="80" y="38"/>
                  </a:lnTo>
                  <a:lnTo>
                    <a:pt x="74" y="37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1" y="30"/>
                  </a:lnTo>
                  <a:lnTo>
                    <a:pt x="59" y="28"/>
                  </a:lnTo>
                  <a:lnTo>
                    <a:pt x="58" y="28"/>
                  </a:lnTo>
                  <a:lnTo>
                    <a:pt x="37" y="37"/>
                  </a:lnTo>
                  <a:lnTo>
                    <a:pt x="0" y="23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70" y="8"/>
                  </a:lnTo>
                  <a:lnTo>
                    <a:pt x="78" y="13"/>
                  </a:lnTo>
                  <a:lnTo>
                    <a:pt x="87" y="17"/>
                  </a:lnTo>
                  <a:lnTo>
                    <a:pt x="98" y="22"/>
                  </a:lnTo>
                  <a:lnTo>
                    <a:pt x="110" y="26"/>
                  </a:lnTo>
                  <a:lnTo>
                    <a:pt x="124" y="29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4834" y="3568"/>
              <a:ext cx="90" cy="120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17" y="24"/>
                </a:cxn>
                <a:cxn ang="0">
                  <a:pos x="7" y="34"/>
                </a:cxn>
                <a:cxn ang="0">
                  <a:pos x="0" y="50"/>
                </a:cxn>
                <a:cxn ang="0">
                  <a:pos x="2" y="70"/>
                </a:cxn>
                <a:cxn ang="0">
                  <a:pos x="6" y="82"/>
                </a:cxn>
                <a:cxn ang="0">
                  <a:pos x="9" y="94"/>
                </a:cxn>
                <a:cxn ang="0">
                  <a:pos x="11" y="108"/>
                </a:cxn>
                <a:cxn ang="0">
                  <a:pos x="14" y="122"/>
                </a:cxn>
                <a:cxn ang="0">
                  <a:pos x="14" y="131"/>
                </a:cxn>
                <a:cxn ang="0">
                  <a:pos x="15" y="147"/>
                </a:cxn>
                <a:cxn ang="0">
                  <a:pos x="20" y="168"/>
                </a:cxn>
                <a:cxn ang="0">
                  <a:pos x="33" y="190"/>
                </a:cxn>
                <a:cxn ang="0">
                  <a:pos x="39" y="198"/>
                </a:cxn>
                <a:cxn ang="0">
                  <a:pos x="42" y="205"/>
                </a:cxn>
                <a:cxn ang="0">
                  <a:pos x="45" y="209"/>
                </a:cxn>
                <a:cxn ang="0">
                  <a:pos x="48" y="214"/>
                </a:cxn>
                <a:cxn ang="0">
                  <a:pos x="52" y="216"/>
                </a:cxn>
                <a:cxn ang="0">
                  <a:pos x="56" y="219"/>
                </a:cxn>
                <a:cxn ang="0">
                  <a:pos x="63" y="220"/>
                </a:cxn>
                <a:cxn ang="0">
                  <a:pos x="73" y="220"/>
                </a:cxn>
                <a:cxn ang="0">
                  <a:pos x="90" y="222"/>
                </a:cxn>
                <a:cxn ang="0">
                  <a:pos x="95" y="229"/>
                </a:cxn>
                <a:cxn ang="0">
                  <a:pos x="94" y="235"/>
                </a:cxn>
                <a:cxn ang="0">
                  <a:pos x="93" y="238"/>
                </a:cxn>
                <a:cxn ang="0">
                  <a:pos x="96" y="238"/>
                </a:cxn>
                <a:cxn ang="0">
                  <a:pos x="106" y="239"/>
                </a:cxn>
                <a:cxn ang="0">
                  <a:pos x="118" y="239"/>
                </a:cxn>
                <a:cxn ang="0">
                  <a:pos x="133" y="238"/>
                </a:cxn>
                <a:cxn ang="0">
                  <a:pos x="149" y="234"/>
                </a:cxn>
                <a:cxn ang="0">
                  <a:pos x="163" y="226"/>
                </a:cxn>
                <a:cxn ang="0">
                  <a:pos x="174" y="214"/>
                </a:cxn>
                <a:cxn ang="0">
                  <a:pos x="179" y="197"/>
                </a:cxn>
                <a:cxn ang="0">
                  <a:pos x="178" y="153"/>
                </a:cxn>
                <a:cxn ang="0">
                  <a:pos x="178" y="131"/>
                </a:cxn>
                <a:cxn ang="0">
                  <a:pos x="175" y="83"/>
                </a:cxn>
                <a:cxn ang="0">
                  <a:pos x="166" y="32"/>
                </a:cxn>
                <a:cxn ang="0">
                  <a:pos x="147" y="5"/>
                </a:cxn>
                <a:cxn ang="0">
                  <a:pos x="133" y="2"/>
                </a:cxn>
                <a:cxn ang="0">
                  <a:pos x="116" y="0"/>
                </a:cxn>
                <a:cxn ang="0">
                  <a:pos x="96" y="0"/>
                </a:cxn>
                <a:cxn ang="0">
                  <a:pos x="77" y="0"/>
                </a:cxn>
                <a:cxn ang="0">
                  <a:pos x="57" y="2"/>
                </a:cxn>
                <a:cxn ang="0">
                  <a:pos x="41" y="5"/>
                </a:cxn>
                <a:cxn ang="0">
                  <a:pos x="29" y="12"/>
                </a:cxn>
                <a:cxn ang="0">
                  <a:pos x="22" y="20"/>
                </a:cxn>
              </a:cxnLst>
              <a:rect l="0" t="0" r="r" b="b"/>
              <a:pathLst>
                <a:path w="179" h="239">
                  <a:moveTo>
                    <a:pt x="22" y="20"/>
                  </a:moveTo>
                  <a:lnTo>
                    <a:pt x="17" y="24"/>
                  </a:lnTo>
                  <a:lnTo>
                    <a:pt x="7" y="34"/>
                  </a:lnTo>
                  <a:lnTo>
                    <a:pt x="0" y="50"/>
                  </a:lnTo>
                  <a:lnTo>
                    <a:pt x="2" y="70"/>
                  </a:lnTo>
                  <a:lnTo>
                    <a:pt x="6" y="82"/>
                  </a:lnTo>
                  <a:lnTo>
                    <a:pt x="9" y="94"/>
                  </a:lnTo>
                  <a:lnTo>
                    <a:pt x="11" y="108"/>
                  </a:lnTo>
                  <a:lnTo>
                    <a:pt x="14" y="122"/>
                  </a:lnTo>
                  <a:lnTo>
                    <a:pt x="14" y="131"/>
                  </a:lnTo>
                  <a:lnTo>
                    <a:pt x="15" y="147"/>
                  </a:lnTo>
                  <a:lnTo>
                    <a:pt x="20" y="168"/>
                  </a:lnTo>
                  <a:lnTo>
                    <a:pt x="33" y="190"/>
                  </a:lnTo>
                  <a:lnTo>
                    <a:pt x="39" y="198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4"/>
                  </a:lnTo>
                  <a:lnTo>
                    <a:pt x="52" y="216"/>
                  </a:lnTo>
                  <a:lnTo>
                    <a:pt x="56" y="219"/>
                  </a:lnTo>
                  <a:lnTo>
                    <a:pt x="63" y="220"/>
                  </a:lnTo>
                  <a:lnTo>
                    <a:pt x="73" y="220"/>
                  </a:lnTo>
                  <a:lnTo>
                    <a:pt x="90" y="222"/>
                  </a:lnTo>
                  <a:lnTo>
                    <a:pt x="95" y="229"/>
                  </a:lnTo>
                  <a:lnTo>
                    <a:pt x="94" y="235"/>
                  </a:lnTo>
                  <a:lnTo>
                    <a:pt x="93" y="238"/>
                  </a:lnTo>
                  <a:lnTo>
                    <a:pt x="96" y="238"/>
                  </a:lnTo>
                  <a:lnTo>
                    <a:pt x="106" y="239"/>
                  </a:lnTo>
                  <a:lnTo>
                    <a:pt x="118" y="239"/>
                  </a:lnTo>
                  <a:lnTo>
                    <a:pt x="133" y="238"/>
                  </a:lnTo>
                  <a:lnTo>
                    <a:pt x="149" y="234"/>
                  </a:lnTo>
                  <a:lnTo>
                    <a:pt x="163" y="226"/>
                  </a:lnTo>
                  <a:lnTo>
                    <a:pt x="174" y="214"/>
                  </a:lnTo>
                  <a:lnTo>
                    <a:pt x="179" y="197"/>
                  </a:lnTo>
                  <a:lnTo>
                    <a:pt x="178" y="153"/>
                  </a:lnTo>
                  <a:lnTo>
                    <a:pt x="178" y="131"/>
                  </a:lnTo>
                  <a:lnTo>
                    <a:pt x="175" y="83"/>
                  </a:lnTo>
                  <a:lnTo>
                    <a:pt x="166" y="32"/>
                  </a:lnTo>
                  <a:lnTo>
                    <a:pt x="147" y="5"/>
                  </a:lnTo>
                  <a:lnTo>
                    <a:pt x="133" y="2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77" y="0"/>
                  </a:lnTo>
                  <a:lnTo>
                    <a:pt x="57" y="2"/>
                  </a:lnTo>
                  <a:lnTo>
                    <a:pt x="41" y="5"/>
                  </a:lnTo>
                  <a:lnTo>
                    <a:pt x="29" y="12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4834" y="3559"/>
              <a:ext cx="89" cy="8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" y="67"/>
                </a:cxn>
                <a:cxn ang="0">
                  <a:pos x="3" y="64"/>
                </a:cxn>
                <a:cxn ang="0">
                  <a:pos x="9" y="57"/>
                </a:cxn>
                <a:cxn ang="0">
                  <a:pos x="17" y="50"/>
                </a:cxn>
                <a:cxn ang="0">
                  <a:pos x="27" y="42"/>
                </a:cxn>
                <a:cxn ang="0">
                  <a:pos x="40" y="36"/>
                </a:cxn>
                <a:cxn ang="0">
                  <a:pos x="56" y="31"/>
                </a:cxn>
                <a:cxn ang="0">
                  <a:pos x="76" y="30"/>
                </a:cxn>
                <a:cxn ang="0">
                  <a:pos x="94" y="31"/>
                </a:cxn>
                <a:cxn ang="0">
                  <a:pos x="108" y="35"/>
                </a:cxn>
                <a:cxn ang="0">
                  <a:pos x="117" y="41"/>
                </a:cxn>
                <a:cxn ang="0">
                  <a:pos x="124" y="46"/>
                </a:cxn>
                <a:cxn ang="0">
                  <a:pos x="128" y="53"/>
                </a:cxn>
                <a:cxn ang="0">
                  <a:pos x="129" y="61"/>
                </a:cxn>
                <a:cxn ang="0">
                  <a:pos x="129" y="68"/>
                </a:cxn>
                <a:cxn ang="0">
                  <a:pos x="128" y="75"/>
                </a:cxn>
                <a:cxn ang="0">
                  <a:pos x="126" y="91"/>
                </a:cxn>
                <a:cxn ang="0">
                  <a:pos x="128" y="110"/>
                </a:cxn>
                <a:cxn ang="0">
                  <a:pos x="129" y="126"/>
                </a:cxn>
                <a:cxn ang="0">
                  <a:pos x="129" y="133"/>
                </a:cxn>
                <a:cxn ang="0">
                  <a:pos x="143" y="131"/>
                </a:cxn>
                <a:cxn ang="0">
                  <a:pos x="143" y="124"/>
                </a:cxn>
                <a:cxn ang="0">
                  <a:pos x="143" y="110"/>
                </a:cxn>
                <a:cxn ang="0">
                  <a:pos x="148" y="96"/>
                </a:cxn>
                <a:cxn ang="0">
                  <a:pos x="160" y="91"/>
                </a:cxn>
                <a:cxn ang="0">
                  <a:pos x="170" y="100"/>
                </a:cxn>
                <a:cxn ang="0">
                  <a:pos x="172" y="113"/>
                </a:cxn>
                <a:cxn ang="0">
                  <a:pos x="169" y="126"/>
                </a:cxn>
                <a:cxn ang="0">
                  <a:pos x="167" y="132"/>
                </a:cxn>
                <a:cxn ang="0">
                  <a:pos x="177" y="163"/>
                </a:cxn>
                <a:cxn ang="0">
                  <a:pos x="177" y="158"/>
                </a:cxn>
                <a:cxn ang="0">
                  <a:pos x="178" y="144"/>
                </a:cxn>
                <a:cxn ang="0">
                  <a:pos x="178" y="126"/>
                </a:cxn>
                <a:cxn ang="0">
                  <a:pos x="178" y="103"/>
                </a:cxn>
                <a:cxn ang="0">
                  <a:pos x="176" y="80"/>
                </a:cxn>
                <a:cxn ang="0">
                  <a:pos x="171" y="57"/>
                </a:cxn>
                <a:cxn ang="0">
                  <a:pos x="163" y="37"/>
                </a:cxn>
                <a:cxn ang="0">
                  <a:pos x="152" y="23"/>
                </a:cxn>
                <a:cxn ang="0">
                  <a:pos x="124" y="7"/>
                </a:cxn>
                <a:cxn ang="0">
                  <a:pos x="98" y="0"/>
                </a:cxn>
                <a:cxn ang="0">
                  <a:pos x="73" y="0"/>
                </a:cxn>
                <a:cxn ang="0">
                  <a:pos x="52" y="7"/>
                </a:cxn>
                <a:cxn ang="0">
                  <a:pos x="32" y="19"/>
                </a:cxn>
                <a:cxn ang="0">
                  <a:pos x="17" y="35"/>
                </a:cxn>
                <a:cxn ang="0">
                  <a:pos x="7" y="51"/>
                </a:cxn>
                <a:cxn ang="0">
                  <a:pos x="0" y="70"/>
                </a:cxn>
              </a:cxnLst>
              <a:rect l="0" t="0" r="r" b="b"/>
              <a:pathLst>
                <a:path w="178" h="163">
                  <a:moveTo>
                    <a:pt x="0" y="70"/>
                  </a:moveTo>
                  <a:lnTo>
                    <a:pt x="1" y="67"/>
                  </a:lnTo>
                  <a:lnTo>
                    <a:pt x="3" y="64"/>
                  </a:lnTo>
                  <a:lnTo>
                    <a:pt x="9" y="57"/>
                  </a:lnTo>
                  <a:lnTo>
                    <a:pt x="17" y="50"/>
                  </a:lnTo>
                  <a:lnTo>
                    <a:pt x="27" y="42"/>
                  </a:lnTo>
                  <a:lnTo>
                    <a:pt x="40" y="36"/>
                  </a:lnTo>
                  <a:lnTo>
                    <a:pt x="56" y="31"/>
                  </a:lnTo>
                  <a:lnTo>
                    <a:pt x="76" y="30"/>
                  </a:lnTo>
                  <a:lnTo>
                    <a:pt x="94" y="31"/>
                  </a:lnTo>
                  <a:lnTo>
                    <a:pt x="108" y="35"/>
                  </a:lnTo>
                  <a:lnTo>
                    <a:pt x="117" y="41"/>
                  </a:lnTo>
                  <a:lnTo>
                    <a:pt x="124" y="46"/>
                  </a:lnTo>
                  <a:lnTo>
                    <a:pt x="128" y="53"/>
                  </a:lnTo>
                  <a:lnTo>
                    <a:pt x="129" y="61"/>
                  </a:lnTo>
                  <a:lnTo>
                    <a:pt x="129" y="68"/>
                  </a:lnTo>
                  <a:lnTo>
                    <a:pt x="128" y="75"/>
                  </a:lnTo>
                  <a:lnTo>
                    <a:pt x="126" y="91"/>
                  </a:lnTo>
                  <a:lnTo>
                    <a:pt x="128" y="110"/>
                  </a:lnTo>
                  <a:lnTo>
                    <a:pt x="129" y="126"/>
                  </a:lnTo>
                  <a:lnTo>
                    <a:pt x="129" y="133"/>
                  </a:lnTo>
                  <a:lnTo>
                    <a:pt x="143" y="131"/>
                  </a:lnTo>
                  <a:lnTo>
                    <a:pt x="143" y="124"/>
                  </a:lnTo>
                  <a:lnTo>
                    <a:pt x="143" y="110"/>
                  </a:lnTo>
                  <a:lnTo>
                    <a:pt x="148" y="96"/>
                  </a:lnTo>
                  <a:lnTo>
                    <a:pt x="160" y="91"/>
                  </a:lnTo>
                  <a:lnTo>
                    <a:pt x="170" y="100"/>
                  </a:lnTo>
                  <a:lnTo>
                    <a:pt x="172" y="113"/>
                  </a:lnTo>
                  <a:lnTo>
                    <a:pt x="169" y="126"/>
                  </a:lnTo>
                  <a:lnTo>
                    <a:pt x="167" y="132"/>
                  </a:lnTo>
                  <a:lnTo>
                    <a:pt x="177" y="163"/>
                  </a:lnTo>
                  <a:lnTo>
                    <a:pt x="177" y="158"/>
                  </a:lnTo>
                  <a:lnTo>
                    <a:pt x="178" y="144"/>
                  </a:lnTo>
                  <a:lnTo>
                    <a:pt x="178" y="126"/>
                  </a:lnTo>
                  <a:lnTo>
                    <a:pt x="178" y="103"/>
                  </a:lnTo>
                  <a:lnTo>
                    <a:pt x="176" y="80"/>
                  </a:lnTo>
                  <a:lnTo>
                    <a:pt x="171" y="57"/>
                  </a:lnTo>
                  <a:lnTo>
                    <a:pt x="163" y="37"/>
                  </a:lnTo>
                  <a:lnTo>
                    <a:pt x="152" y="23"/>
                  </a:lnTo>
                  <a:lnTo>
                    <a:pt x="124" y="7"/>
                  </a:lnTo>
                  <a:lnTo>
                    <a:pt x="98" y="0"/>
                  </a:lnTo>
                  <a:lnTo>
                    <a:pt x="73" y="0"/>
                  </a:lnTo>
                  <a:lnTo>
                    <a:pt x="52" y="7"/>
                  </a:lnTo>
                  <a:lnTo>
                    <a:pt x="32" y="19"/>
                  </a:lnTo>
                  <a:lnTo>
                    <a:pt x="17" y="35"/>
                  </a:lnTo>
                  <a:lnTo>
                    <a:pt x="7" y="5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4845" y="3639"/>
              <a:ext cx="31" cy="1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7" y="9"/>
                </a:cxn>
                <a:cxn ang="0">
                  <a:pos x="5" y="7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2" y="31"/>
                </a:cxn>
                <a:cxn ang="0">
                  <a:pos x="8" y="34"/>
                </a:cxn>
                <a:cxn ang="0">
                  <a:pos x="13" y="32"/>
                </a:cxn>
                <a:cxn ang="0">
                  <a:pos x="19" y="26"/>
                </a:cxn>
                <a:cxn ang="0">
                  <a:pos x="22" y="24"/>
                </a:cxn>
                <a:cxn ang="0">
                  <a:pos x="23" y="24"/>
                </a:cxn>
                <a:cxn ang="0">
                  <a:pos x="26" y="24"/>
                </a:cxn>
                <a:cxn ang="0">
                  <a:pos x="31" y="25"/>
                </a:cxn>
                <a:cxn ang="0">
                  <a:pos x="36" y="25"/>
                </a:cxn>
                <a:cxn ang="0">
                  <a:pos x="43" y="25"/>
                </a:cxn>
                <a:cxn ang="0">
                  <a:pos x="49" y="25"/>
                </a:cxn>
                <a:cxn ang="0">
                  <a:pos x="56" y="25"/>
                </a:cxn>
                <a:cxn ang="0">
                  <a:pos x="62" y="24"/>
                </a:cxn>
                <a:cxn ang="0">
                  <a:pos x="35" y="0"/>
                </a:cxn>
              </a:cxnLst>
              <a:rect l="0" t="0" r="r" b="b"/>
              <a:pathLst>
                <a:path w="62" h="34">
                  <a:moveTo>
                    <a:pt x="35" y="0"/>
                  </a:moveTo>
                  <a:lnTo>
                    <a:pt x="17" y="9"/>
                  </a:lnTo>
                  <a:lnTo>
                    <a:pt x="5" y="7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2" y="31"/>
                  </a:lnTo>
                  <a:lnTo>
                    <a:pt x="8" y="34"/>
                  </a:lnTo>
                  <a:lnTo>
                    <a:pt x="13" y="32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43" y="25"/>
                  </a:lnTo>
                  <a:lnTo>
                    <a:pt x="49" y="25"/>
                  </a:lnTo>
                  <a:lnTo>
                    <a:pt x="56" y="25"/>
                  </a:lnTo>
                  <a:lnTo>
                    <a:pt x="62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4667" y="3638"/>
              <a:ext cx="103" cy="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50"/>
                </a:cxn>
                <a:cxn ang="0">
                  <a:pos x="206" y="12"/>
                </a:cxn>
                <a:cxn ang="0">
                  <a:pos x="204" y="0"/>
                </a:cxn>
                <a:cxn ang="0">
                  <a:pos x="0" y="39"/>
                </a:cxn>
              </a:cxnLst>
              <a:rect l="0" t="0" r="r" b="b"/>
              <a:pathLst>
                <a:path w="206" h="50">
                  <a:moveTo>
                    <a:pt x="0" y="39"/>
                  </a:moveTo>
                  <a:lnTo>
                    <a:pt x="2" y="50"/>
                  </a:lnTo>
                  <a:lnTo>
                    <a:pt x="206" y="12"/>
                  </a:lnTo>
                  <a:lnTo>
                    <a:pt x="20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4670" y="3654"/>
              <a:ext cx="103" cy="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9"/>
                </a:cxn>
                <a:cxn ang="0">
                  <a:pos x="206" y="10"/>
                </a:cxn>
                <a:cxn ang="0">
                  <a:pos x="203" y="0"/>
                </a:cxn>
                <a:cxn ang="0">
                  <a:pos x="0" y="38"/>
                </a:cxn>
              </a:cxnLst>
              <a:rect l="0" t="0" r="r" b="b"/>
              <a:pathLst>
                <a:path w="206" h="49">
                  <a:moveTo>
                    <a:pt x="0" y="38"/>
                  </a:moveTo>
                  <a:lnTo>
                    <a:pt x="2" y="49"/>
                  </a:lnTo>
                  <a:lnTo>
                    <a:pt x="206" y="10"/>
                  </a:lnTo>
                  <a:lnTo>
                    <a:pt x="20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4673" y="3670"/>
              <a:ext cx="103" cy="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" y="49"/>
                </a:cxn>
                <a:cxn ang="0">
                  <a:pos x="206" y="11"/>
                </a:cxn>
                <a:cxn ang="0">
                  <a:pos x="204" y="0"/>
                </a:cxn>
                <a:cxn ang="0">
                  <a:pos x="0" y="39"/>
                </a:cxn>
              </a:cxnLst>
              <a:rect l="0" t="0" r="r" b="b"/>
              <a:pathLst>
                <a:path w="206" h="49">
                  <a:moveTo>
                    <a:pt x="0" y="39"/>
                  </a:moveTo>
                  <a:lnTo>
                    <a:pt x="4" y="49"/>
                  </a:lnTo>
                  <a:lnTo>
                    <a:pt x="206" y="11"/>
                  </a:lnTo>
                  <a:lnTo>
                    <a:pt x="20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4676" y="3686"/>
              <a:ext cx="103" cy="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" y="50"/>
                </a:cxn>
                <a:cxn ang="0">
                  <a:pos x="206" y="10"/>
                </a:cxn>
                <a:cxn ang="0">
                  <a:pos x="204" y="0"/>
                </a:cxn>
                <a:cxn ang="0">
                  <a:pos x="0" y="38"/>
                </a:cxn>
              </a:cxnLst>
              <a:rect l="0" t="0" r="r" b="b"/>
              <a:pathLst>
                <a:path w="206" h="50">
                  <a:moveTo>
                    <a:pt x="0" y="38"/>
                  </a:moveTo>
                  <a:lnTo>
                    <a:pt x="3" y="50"/>
                  </a:lnTo>
                  <a:lnTo>
                    <a:pt x="206" y="10"/>
                  </a:lnTo>
                  <a:lnTo>
                    <a:pt x="20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4679" y="3702"/>
              <a:ext cx="103" cy="2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50"/>
                </a:cxn>
                <a:cxn ang="0">
                  <a:pos x="206" y="12"/>
                </a:cxn>
                <a:cxn ang="0">
                  <a:pos x="204" y="0"/>
                </a:cxn>
                <a:cxn ang="0">
                  <a:pos x="0" y="39"/>
                </a:cxn>
              </a:cxnLst>
              <a:rect l="0" t="0" r="r" b="b"/>
              <a:pathLst>
                <a:path w="206" h="50">
                  <a:moveTo>
                    <a:pt x="0" y="39"/>
                  </a:moveTo>
                  <a:lnTo>
                    <a:pt x="2" y="50"/>
                  </a:lnTo>
                  <a:lnTo>
                    <a:pt x="206" y="12"/>
                  </a:lnTo>
                  <a:lnTo>
                    <a:pt x="20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4682" y="3718"/>
              <a:ext cx="104" cy="2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50"/>
                </a:cxn>
                <a:cxn ang="0">
                  <a:pos x="206" y="11"/>
                </a:cxn>
                <a:cxn ang="0">
                  <a:pos x="204" y="0"/>
                </a:cxn>
                <a:cxn ang="0">
                  <a:pos x="0" y="38"/>
                </a:cxn>
              </a:cxnLst>
              <a:rect l="0" t="0" r="r" b="b"/>
              <a:pathLst>
                <a:path w="206" h="50">
                  <a:moveTo>
                    <a:pt x="0" y="38"/>
                  </a:moveTo>
                  <a:lnTo>
                    <a:pt x="2" y="50"/>
                  </a:lnTo>
                  <a:lnTo>
                    <a:pt x="206" y="11"/>
                  </a:lnTo>
                  <a:lnTo>
                    <a:pt x="20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9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5361" y="3730"/>
              <a:ext cx="48" cy="70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0" y="113"/>
                </a:cxn>
                <a:cxn ang="0">
                  <a:pos x="32" y="139"/>
                </a:cxn>
                <a:cxn ang="0">
                  <a:pos x="80" y="110"/>
                </a:cxn>
                <a:cxn ang="0">
                  <a:pos x="96" y="0"/>
                </a:cxn>
                <a:cxn ang="0">
                  <a:pos x="45" y="4"/>
                </a:cxn>
              </a:cxnLst>
              <a:rect l="0" t="0" r="r" b="b"/>
              <a:pathLst>
                <a:path w="96" h="139">
                  <a:moveTo>
                    <a:pt x="45" y="4"/>
                  </a:moveTo>
                  <a:lnTo>
                    <a:pt x="0" y="113"/>
                  </a:lnTo>
                  <a:lnTo>
                    <a:pt x="32" y="139"/>
                  </a:lnTo>
                  <a:lnTo>
                    <a:pt x="80" y="110"/>
                  </a:lnTo>
                  <a:lnTo>
                    <a:pt x="96" y="0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5300" y="3771"/>
              <a:ext cx="122" cy="322"/>
            </a:xfrm>
            <a:custGeom>
              <a:avLst/>
              <a:gdLst/>
              <a:ahLst/>
              <a:cxnLst>
                <a:cxn ang="0">
                  <a:pos x="0" y="634"/>
                </a:cxn>
                <a:cxn ang="0">
                  <a:pos x="73" y="140"/>
                </a:cxn>
                <a:cxn ang="0">
                  <a:pos x="134" y="0"/>
                </a:cxn>
                <a:cxn ang="0">
                  <a:pos x="135" y="2"/>
                </a:cxn>
                <a:cxn ang="0">
                  <a:pos x="137" y="5"/>
                </a:cxn>
                <a:cxn ang="0">
                  <a:pos x="143" y="8"/>
                </a:cxn>
                <a:cxn ang="0">
                  <a:pos x="149" y="13"/>
                </a:cxn>
                <a:cxn ang="0">
                  <a:pos x="158" y="17"/>
                </a:cxn>
                <a:cxn ang="0">
                  <a:pos x="169" y="19"/>
                </a:cxn>
                <a:cxn ang="0">
                  <a:pos x="181" y="19"/>
                </a:cxn>
                <a:cxn ang="0">
                  <a:pos x="195" y="15"/>
                </a:cxn>
                <a:cxn ang="0">
                  <a:pos x="200" y="43"/>
                </a:cxn>
                <a:cxn ang="0">
                  <a:pos x="205" y="113"/>
                </a:cxn>
                <a:cxn ang="0">
                  <a:pos x="213" y="215"/>
                </a:cxn>
                <a:cxn ang="0">
                  <a:pos x="223" y="330"/>
                </a:cxn>
                <a:cxn ang="0">
                  <a:pos x="231" y="447"/>
                </a:cxn>
                <a:cxn ang="0">
                  <a:pos x="238" y="548"/>
                </a:cxn>
                <a:cxn ang="0">
                  <a:pos x="242" y="618"/>
                </a:cxn>
                <a:cxn ang="0">
                  <a:pos x="245" y="646"/>
                </a:cxn>
                <a:cxn ang="0">
                  <a:pos x="0" y="634"/>
                </a:cxn>
              </a:cxnLst>
              <a:rect l="0" t="0" r="r" b="b"/>
              <a:pathLst>
                <a:path w="245" h="646">
                  <a:moveTo>
                    <a:pt x="0" y="634"/>
                  </a:moveTo>
                  <a:lnTo>
                    <a:pt x="73" y="140"/>
                  </a:lnTo>
                  <a:lnTo>
                    <a:pt x="134" y="0"/>
                  </a:lnTo>
                  <a:lnTo>
                    <a:pt x="135" y="2"/>
                  </a:lnTo>
                  <a:lnTo>
                    <a:pt x="137" y="5"/>
                  </a:lnTo>
                  <a:lnTo>
                    <a:pt x="143" y="8"/>
                  </a:lnTo>
                  <a:lnTo>
                    <a:pt x="149" y="13"/>
                  </a:lnTo>
                  <a:lnTo>
                    <a:pt x="158" y="17"/>
                  </a:lnTo>
                  <a:lnTo>
                    <a:pt x="169" y="19"/>
                  </a:lnTo>
                  <a:lnTo>
                    <a:pt x="181" y="19"/>
                  </a:lnTo>
                  <a:lnTo>
                    <a:pt x="195" y="15"/>
                  </a:lnTo>
                  <a:lnTo>
                    <a:pt x="200" y="43"/>
                  </a:lnTo>
                  <a:lnTo>
                    <a:pt x="205" y="113"/>
                  </a:lnTo>
                  <a:lnTo>
                    <a:pt x="213" y="215"/>
                  </a:lnTo>
                  <a:lnTo>
                    <a:pt x="223" y="330"/>
                  </a:lnTo>
                  <a:lnTo>
                    <a:pt x="231" y="447"/>
                  </a:lnTo>
                  <a:lnTo>
                    <a:pt x="238" y="548"/>
                  </a:lnTo>
                  <a:lnTo>
                    <a:pt x="242" y="618"/>
                  </a:lnTo>
                  <a:lnTo>
                    <a:pt x="245" y="646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E077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5316" y="3552"/>
              <a:ext cx="197" cy="203"/>
            </a:xfrm>
            <a:custGeom>
              <a:avLst/>
              <a:gdLst/>
              <a:ahLst/>
              <a:cxnLst>
                <a:cxn ang="0">
                  <a:pos x="69" y="73"/>
                </a:cxn>
                <a:cxn ang="0">
                  <a:pos x="53" y="111"/>
                </a:cxn>
                <a:cxn ang="0">
                  <a:pos x="47" y="149"/>
                </a:cxn>
                <a:cxn ang="0">
                  <a:pos x="42" y="186"/>
                </a:cxn>
                <a:cxn ang="0">
                  <a:pos x="35" y="212"/>
                </a:cxn>
                <a:cxn ang="0">
                  <a:pos x="25" y="219"/>
                </a:cxn>
                <a:cxn ang="0">
                  <a:pos x="14" y="221"/>
                </a:cxn>
                <a:cxn ang="0">
                  <a:pos x="4" y="223"/>
                </a:cxn>
                <a:cxn ang="0">
                  <a:pos x="0" y="234"/>
                </a:cxn>
                <a:cxn ang="0">
                  <a:pos x="8" y="252"/>
                </a:cxn>
                <a:cxn ang="0">
                  <a:pos x="10" y="259"/>
                </a:cxn>
                <a:cxn ang="0">
                  <a:pos x="11" y="281"/>
                </a:cxn>
                <a:cxn ang="0">
                  <a:pos x="18" y="296"/>
                </a:cxn>
                <a:cxn ang="0">
                  <a:pos x="38" y="297"/>
                </a:cxn>
                <a:cxn ang="0">
                  <a:pos x="53" y="299"/>
                </a:cxn>
                <a:cxn ang="0">
                  <a:pos x="45" y="311"/>
                </a:cxn>
                <a:cxn ang="0">
                  <a:pos x="27" y="330"/>
                </a:cxn>
                <a:cxn ang="0">
                  <a:pos x="34" y="350"/>
                </a:cxn>
                <a:cxn ang="0">
                  <a:pos x="48" y="368"/>
                </a:cxn>
                <a:cxn ang="0">
                  <a:pos x="64" y="383"/>
                </a:cxn>
                <a:cxn ang="0">
                  <a:pos x="93" y="395"/>
                </a:cxn>
                <a:cxn ang="0">
                  <a:pos x="139" y="403"/>
                </a:cxn>
                <a:cxn ang="0">
                  <a:pos x="186" y="404"/>
                </a:cxn>
                <a:cxn ang="0">
                  <a:pos x="230" y="396"/>
                </a:cxn>
                <a:cxn ang="0">
                  <a:pos x="262" y="382"/>
                </a:cxn>
                <a:cxn ang="0">
                  <a:pos x="288" y="365"/>
                </a:cxn>
                <a:cxn ang="0">
                  <a:pos x="310" y="345"/>
                </a:cxn>
                <a:cxn ang="0">
                  <a:pos x="330" y="321"/>
                </a:cxn>
                <a:cxn ang="0">
                  <a:pos x="338" y="308"/>
                </a:cxn>
                <a:cxn ang="0">
                  <a:pos x="338" y="308"/>
                </a:cxn>
                <a:cxn ang="0">
                  <a:pos x="338" y="308"/>
                </a:cxn>
                <a:cxn ang="0">
                  <a:pos x="338" y="307"/>
                </a:cxn>
                <a:cxn ang="0">
                  <a:pos x="338" y="307"/>
                </a:cxn>
                <a:cxn ang="0">
                  <a:pos x="338" y="307"/>
                </a:cxn>
                <a:cxn ang="0">
                  <a:pos x="338" y="307"/>
                </a:cxn>
                <a:cxn ang="0">
                  <a:pos x="338" y="307"/>
                </a:cxn>
                <a:cxn ang="0">
                  <a:pos x="340" y="306"/>
                </a:cxn>
                <a:cxn ang="0">
                  <a:pos x="340" y="304"/>
                </a:cxn>
                <a:cxn ang="0">
                  <a:pos x="342" y="304"/>
                </a:cxn>
                <a:cxn ang="0">
                  <a:pos x="352" y="288"/>
                </a:cxn>
                <a:cxn ang="0">
                  <a:pos x="373" y="245"/>
                </a:cxn>
                <a:cxn ang="0">
                  <a:pos x="390" y="190"/>
                </a:cxn>
                <a:cxn ang="0">
                  <a:pos x="388" y="132"/>
                </a:cxn>
                <a:cxn ang="0">
                  <a:pos x="371" y="95"/>
                </a:cxn>
                <a:cxn ang="0">
                  <a:pos x="342" y="62"/>
                </a:cxn>
                <a:cxn ang="0">
                  <a:pos x="305" y="33"/>
                </a:cxn>
                <a:cxn ang="0">
                  <a:pos x="262" y="11"/>
                </a:cxn>
                <a:cxn ang="0">
                  <a:pos x="216" y="1"/>
                </a:cxn>
                <a:cxn ang="0">
                  <a:pos x="169" y="2"/>
                </a:cxn>
                <a:cxn ang="0">
                  <a:pos x="124" y="18"/>
                </a:cxn>
                <a:cxn ang="0">
                  <a:pos x="84" y="53"/>
                </a:cxn>
              </a:cxnLst>
              <a:rect l="0" t="0" r="r" b="b"/>
              <a:pathLst>
                <a:path w="392" h="405">
                  <a:moveTo>
                    <a:pt x="84" y="53"/>
                  </a:moveTo>
                  <a:lnTo>
                    <a:pt x="69" y="73"/>
                  </a:lnTo>
                  <a:lnTo>
                    <a:pt x="59" y="93"/>
                  </a:lnTo>
                  <a:lnTo>
                    <a:pt x="53" y="111"/>
                  </a:lnTo>
                  <a:lnTo>
                    <a:pt x="49" y="130"/>
                  </a:lnTo>
                  <a:lnTo>
                    <a:pt x="47" y="149"/>
                  </a:lnTo>
                  <a:lnTo>
                    <a:pt x="45" y="168"/>
                  </a:lnTo>
                  <a:lnTo>
                    <a:pt x="42" y="186"/>
                  </a:lnTo>
                  <a:lnTo>
                    <a:pt x="39" y="205"/>
                  </a:lnTo>
                  <a:lnTo>
                    <a:pt x="35" y="212"/>
                  </a:lnTo>
                  <a:lnTo>
                    <a:pt x="31" y="216"/>
                  </a:lnTo>
                  <a:lnTo>
                    <a:pt x="25" y="219"/>
                  </a:lnTo>
                  <a:lnTo>
                    <a:pt x="19" y="221"/>
                  </a:lnTo>
                  <a:lnTo>
                    <a:pt x="14" y="221"/>
                  </a:lnTo>
                  <a:lnTo>
                    <a:pt x="9" y="222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3" y="244"/>
                  </a:lnTo>
                  <a:lnTo>
                    <a:pt x="8" y="252"/>
                  </a:lnTo>
                  <a:lnTo>
                    <a:pt x="10" y="255"/>
                  </a:lnTo>
                  <a:lnTo>
                    <a:pt x="10" y="259"/>
                  </a:lnTo>
                  <a:lnTo>
                    <a:pt x="11" y="268"/>
                  </a:lnTo>
                  <a:lnTo>
                    <a:pt x="11" y="281"/>
                  </a:lnTo>
                  <a:lnTo>
                    <a:pt x="12" y="295"/>
                  </a:lnTo>
                  <a:lnTo>
                    <a:pt x="18" y="296"/>
                  </a:lnTo>
                  <a:lnTo>
                    <a:pt x="27" y="297"/>
                  </a:lnTo>
                  <a:lnTo>
                    <a:pt x="38" y="297"/>
                  </a:lnTo>
                  <a:lnTo>
                    <a:pt x="47" y="298"/>
                  </a:lnTo>
                  <a:lnTo>
                    <a:pt x="53" y="299"/>
                  </a:lnTo>
                  <a:lnTo>
                    <a:pt x="53" y="304"/>
                  </a:lnTo>
                  <a:lnTo>
                    <a:pt x="45" y="311"/>
                  </a:lnTo>
                  <a:lnTo>
                    <a:pt x="26" y="322"/>
                  </a:lnTo>
                  <a:lnTo>
                    <a:pt x="27" y="330"/>
                  </a:lnTo>
                  <a:lnTo>
                    <a:pt x="30" y="340"/>
                  </a:lnTo>
                  <a:lnTo>
                    <a:pt x="34" y="350"/>
                  </a:lnTo>
                  <a:lnTo>
                    <a:pt x="41" y="359"/>
                  </a:lnTo>
                  <a:lnTo>
                    <a:pt x="48" y="368"/>
                  </a:lnTo>
                  <a:lnTo>
                    <a:pt x="55" y="378"/>
                  </a:lnTo>
                  <a:lnTo>
                    <a:pt x="64" y="383"/>
                  </a:lnTo>
                  <a:lnTo>
                    <a:pt x="72" y="388"/>
                  </a:lnTo>
                  <a:lnTo>
                    <a:pt x="93" y="395"/>
                  </a:lnTo>
                  <a:lnTo>
                    <a:pt x="115" y="401"/>
                  </a:lnTo>
                  <a:lnTo>
                    <a:pt x="139" y="403"/>
                  </a:lnTo>
                  <a:lnTo>
                    <a:pt x="162" y="405"/>
                  </a:lnTo>
                  <a:lnTo>
                    <a:pt x="186" y="404"/>
                  </a:lnTo>
                  <a:lnTo>
                    <a:pt x="208" y="402"/>
                  </a:lnTo>
                  <a:lnTo>
                    <a:pt x="230" y="396"/>
                  </a:lnTo>
                  <a:lnTo>
                    <a:pt x="250" y="389"/>
                  </a:lnTo>
                  <a:lnTo>
                    <a:pt x="262" y="382"/>
                  </a:lnTo>
                  <a:lnTo>
                    <a:pt x="275" y="374"/>
                  </a:lnTo>
                  <a:lnTo>
                    <a:pt x="288" y="365"/>
                  </a:lnTo>
                  <a:lnTo>
                    <a:pt x="299" y="356"/>
                  </a:lnTo>
                  <a:lnTo>
                    <a:pt x="310" y="345"/>
                  </a:lnTo>
                  <a:lnTo>
                    <a:pt x="320" y="334"/>
                  </a:lnTo>
                  <a:lnTo>
                    <a:pt x="330" y="321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8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38" y="307"/>
                  </a:lnTo>
                  <a:lnTo>
                    <a:pt x="340" y="306"/>
                  </a:lnTo>
                  <a:lnTo>
                    <a:pt x="340" y="305"/>
                  </a:lnTo>
                  <a:lnTo>
                    <a:pt x="340" y="304"/>
                  </a:lnTo>
                  <a:lnTo>
                    <a:pt x="341" y="303"/>
                  </a:lnTo>
                  <a:lnTo>
                    <a:pt x="342" y="304"/>
                  </a:lnTo>
                  <a:lnTo>
                    <a:pt x="344" y="299"/>
                  </a:lnTo>
                  <a:lnTo>
                    <a:pt x="352" y="288"/>
                  </a:lnTo>
                  <a:lnTo>
                    <a:pt x="363" y="269"/>
                  </a:lnTo>
                  <a:lnTo>
                    <a:pt x="373" y="245"/>
                  </a:lnTo>
                  <a:lnTo>
                    <a:pt x="383" y="219"/>
                  </a:lnTo>
                  <a:lnTo>
                    <a:pt x="390" y="190"/>
                  </a:lnTo>
                  <a:lnTo>
                    <a:pt x="392" y="161"/>
                  </a:lnTo>
                  <a:lnTo>
                    <a:pt x="388" y="132"/>
                  </a:lnTo>
                  <a:lnTo>
                    <a:pt x="381" y="114"/>
                  </a:lnTo>
                  <a:lnTo>
                    <a:pt x="371" y="95"/>
                  </a:lnTo>
                  <a:lnTo>
                    <a:pt x="357" y="78"/>
                  </a:lnTo>
                  <a:lnTo>
                    <a:pt x="342" y="62"/>
                  </a:lnTo>
                  <a:lnTo>
                    <a:pt x="325" y="47"/>
                  </a:lnTo>
                  <a:lnTo>
                    <a:pt x="305" y="33"/>
                  </a:lnTo>
                  <a:lnTo>
                    <a:pt x="284" y="21"/>
                  </a:lnTo>
                  <a:lnTo>
                    <a:pt x="262" y="11"/>
                  </a:lnTo>
                  <a:lnTo>
                    <a:pt x="239" y="4"/>
                  </a:lnTo>
                  <a:lnTo>
                    <a:pt x="216" y="1"/>
                  </a:lnTo>
                  <a:lnTo>
                    <a:pt x="193" y="0"/>
                  </a:lnTo>
                  <a:lnTo>
                    <a:pt x="169" y="2"/>
                  </a:lnTo>
                  <a:lnTo>
                    <a:pt x="146" y="8"/>
                  </a:lnTo>
                  <a:lnTo>
                    <a:pt x="124" y="18"/>
                  </a:lnTo>
                  <a:lnTo>
                    <a:pt x="103" y="33"/>
                  </a:lnTo>
                  <a:lnTo>
                    <a:pt x="84" y="53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5354" y="3651"/>
              <a:ext cx="14" cy="18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24" y="27"/>
                </a:cxn>
                <a:cxn ang="0">
                  <a:pos x="19" y="32"/>
                </a:cxn>
                <a:cxn ang="0">
                  <a:pos x="15" y="36"/>
                </a:cxn>
                <a:cxn ang="0">
                  <a:pos x="9" y="36"/>
                </a:cxn>
                <a:cxn ang="0">
                  <a:pos x="4" y="33"/>
                </a:cxn>
                <a:cxn ang="0">
                  <a:pos x="2" y="29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5" y="7"/>
                </a:cxn>
                <a:cxn ang="0">
                  <a:pos x="26" y="14"/>
                </a:cxn>
                <a:cxn ang="0">
                  <a:pos x="26" y="21"/>
                </a:cxn>
              </a:cxnLst>
              <a:rect l="0" t="0" r="r" b="b"/>
              <a:pathLst>
                <a:path w="26" h="36">
                  <a:moveTo>
                    <a:pt x="26" y="21"/>
                  </a:moveTo>
                  <a:lnTo>
                    <a:pt x="24" y="27"/>
                  </a:lnTo>
                  <a:lnTo>
                    <a:pt x="19" y="32"/>
                  </a:lnTo>
                  <a:lnTo>
                    <a:pt x="15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3" y="8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5" y="7"/>
                  </a:lnTo>
                  <a:lnTo>
                    <a:pt x="26" y="14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5358" y="3655"/>
              <a:ext cx="6" cy="4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8" y="8"/>
                </a:cxn>
                <a:cxn ang="0">
                  <a:pos x="6" y="9"/>
                </a:cxn>
                <a:cxn ang="0">
                  <a:pos x="4" y="9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9" y="2"/>
                </a:cxn>
              </a:cxnLst>
              <a:rect l="0" t="0" r="r" b="b"/>
              <a:pathLst>
                <a:path w="10" h="9">
                  <a:moveTo>
                    <a:pt x="9" y="2"/>
                  </a:moveTo>
                  <a:lnTo>
                    <a:pt x="10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5350" y="3545"/>
              <a:ext cx="186" cy="407"/>
            </a:xfrm>
            <a:custGeom>
              <a:avLst/>
              <a:gdLst/>
              <a:ahLst/>
              <a:cxnLst>
                <a:cxn ang="0">
                  <a:pos x="49" y="125"/>
                </a:cxn>
                <a:cxn ang="0">
                  <a:pos x="27" y="103"/>
                </a:cxn>
                <a:cxn ang="0">
                  <a:pos x="11" y="93"/>
                </a:cxn>
                <a:cxn ang="0">
                  <a:pos x="1" y="88"/>
                </a:cxn>
                <a:cxn ang="0">
                  <a:pos x="1" y="87"/>
                </a:cxn>
                <a:cxn ang="0">
                  <a:pos x="7" y="78"/>
                </a:cxn>
                <a:cxn ang="0">
                  <a:pos x="18" y="62"/>
                </a:cxn>
                <a:cxn ang="0">
                  <a:pos x="35" y="44"/>
                </a:cxn>
                <a:cxn ang="0">
                  <a:pos x="58" y="25"/>
                </a:cxn>
                <a:cxn ang="0">
                  <a:pos x="90" y="10"/>
                </a:cxn>
                <a:cxn ang="0">
                  <a:pos x="125" y="1"/>
                </a:cxn>
                <a:cxn ang="0">
                  <a:pos x="169" y="2"/>
                </a:cxn>
                <a:cxn ang="0">
                  <a:pos x="225" y="17"/>
                </a:cxn>
                <a:cxn ang="0">
                  <a:pos x="288" y="48"/>
                </a:cxn>
                <a:cxn ang="0">
                  <a:pos x="338" y="99"/>
                </a:cxn>
                <a:cxn ang="0">
                  <a:pos x="367" y="175"/>
                </a:cxn>
                <a:cxn ang="0">
                  <a:pos x="369" y="243"/>
                </a:cxn>
                <a:cxn ang="0">
                  <a:pos x="365" y="283"/>
                </a:cxn>
                <a:cxn ang="0">
                  <a:pos x="354" y="329"/>
                </a:cxn>
                <a:cxn ang="0">
                  <a:pos x="339" y="380"/>
                </a:cxn>
                <a:cxn ang="0">
                  <a:pos x="321" y="427"/>
                </a:cxn>
                <a:cxn ang="0">
                  <a:pos x="301" y="469"/>
                </a:cxn>
                <a:cxn ang="0">
                  <a:pos x="278" y="514"/>
                </a:cxn>
                <a:cxn ang="0">
                  <a:pos x="253" y="562"/>
                </a:cxn>
                <a:cxn ang="0">
                  <a:pos x="223" y="613"/>
                </a:cxn>
                <a:cxn ang="0">
                  <a:pos x="190" y="666"/>
                </a:cxn>
                <a:cxn ang="0">
                  <a:pos x="152" y="722"/>
                </a:cxn>
                <a:cxn ang="0">
                  <a:pos x="110" y="782"/>
                </a:cxn>
                <a:cxn ang="0">
                  <a:pos x="152" y="208"/>
                </a:cxn>
                <a:cxn ang="0">
                  <a:pos x="145" y="208"/>
                </a:cxn>
                <a:cxn ang="0">
                  <a:pos x="125" y="203"/>
                </a:cxn>
                <a:cxn ang="0">
                  <a:pos x="95" y="183"/>
                </a:cxn>
                <a:cxn ang="0">
                  <a:pos x="61" y="140"/>
                </a:cxn>
              </a:cxnLst>
              <a:rect l="0" t="0" r="r" b="b"/>
              <a:pathLst>
                <a:path w="371" h="814">
                  <a:moveTo>
                    <a:pt x="61" y="140"/>
                  </a:moveTo>
                  <a:lnTo>
                    <a:pt x="49" y="125"/>
                  </a:lnTo>
                  <a:lnTo>
                    <a:pt x="38" y="113"/>
                  </a:lnTo>
                  <a:lnTo>
                    <a:pt x="27" y="103"/>
                  </a:lnTo>
                  <a:lnTo>
                    <a:pt x="18" y="97"/>
                  </a:lnTo>
                  <a:lnTo>
                    <a:pt x="11" y="93"/>
                  </a:lnTo>
                  <a:lnTo>
                    <a:pt x="4" y="90"/>
                  </a:lnTo>
                  <a:lnTo>
                    <a:pt x="1" y="88"/>
                  </a:lnTo>
                  <a:lnTo>
                    <a:pt x="0" y="88"/>
                  </a:lnTo>
                  <a:lnTo>
                    <a:pt x="1" y="87"/>
                  </a:lnTo>
                  <a:lnTo>
                    <a:pt x="2" y="84"/>
                  </a:lnTo>
                  <a:lnTo>
                    <a:pt x="7" y="78"/>
                  </a:lnTo>
                  <a:lnTo>
                    <a:pt x="11" y="71"/>
                  </a:lnTo>
                  <a:lnTo>
                    <a:pt x="18" y="62"/>
                  </a:lnTo>
                  <a:lnTo>
                    <a:pt x="26" y="54"/>
                  </a:lnTo>
                  <a:lnTo>
                    <a:pt x="35" y="44"/>
                  </a:lnTo>
                  <a:lnTo>
                    <a:pt x="47" y="34"/>
                  </a:lnTo>
                  <a:lnTo>
                    <a:pt x="58" y="25"/>
                  </a:lnTo>
                  <a:lnTo>
                    <a:pt x="73" y="17"/>
                  </a:lnTo>
                  <a:lnTo>
                    <a:pt x="90" y="10"/>
                  </a:lnTo>
                  <a:lnTo>
                    <a:pt x="107" y="4"/>
                  </a:lnTo>
                  <a:lnTo>
                    <a:pt x="125" y="1"/>
                  </a:lnTo>
                  <a:lnTo>
                    <a:pt x="146" y="0"/>
                  </a:lnTo>
                  <a:lnTo>
                    <a:pt x="169" y="2"/>
                  </a:lnTo>
                  <a:lnTo>
                    <a:pt x="193" y="7"/>
                  </a:lnTo>
                  <a:lnTo>
                    <a:pt x="225" y="17"/>
                  </a:lnTo>
                  <a:lnTo>
                    <a:pt x="258" y="30"/>
                  </a:lnTo>
                  <a:lnTo>
                    <a:pt x="288" y="48"/>
                  </a:lnTo>
                  <a:lnTo>
                    <a:pt x="315" y="70"/>
                  </a:lnTo>
                  <a:lnTo>
                    <a:pt x="338" y="99"/>
                  </a:lnTo>
                  <a:lnTo>
                    <a:pt x="356" y="133"/>
                  </a:lnTo>
                  <a:lnTo>
                    <a:pt x="367" y="175"/>
                  </a:lnTo>
                  <a:lnTo>
                    <a:pt x="371" y="223"/>
                  </a:lnTo>
                  <a:lnTo>
                    <a:pt x="369" y="243"/>
                  </a:lnTo>
                  <a:lnTo>
                    <a:pt x="368" y="263"/>
                  </a:lnTo>
                  <a:lnTo>
                    <a:pt x="365" y="283"/>
                  </a:lnTo>
                  <a:lnTo>
                    <a:pt x="360" y="306"/>
                  </a:lnTo>
                  <a:lnTo>
                    <a:pt x="354" y="329"/>
                  </a:lnTo>
                  <a:lnTo>
                    <a:pt x="348" y="354"/>
                  </a:lnTo>
                  <a:lnTo>
                    <a:pt x="339" y="380"/>
                  </a:lnTo>
                  <a:lnTo>
                    <a:pt x="329" y="407"/>
                  </a:lnTo>
                  <a:lnTo>
                    <a:pt x="321" y="427"/>
                  </a:lnTo>
                  <a:lnTo>
                    <a:pt x="312" y="448"/>
                  </a:lnTo>
                  <a:lnTo>
                    <a:pt x="301" y="469"/>
                  </a:lnTo>
                  <a:lnTo>
                    <a:pt x="291" y="491"/>
                  </a:lnTo>
                  <a:lnTo>
                    <a:pt x="278" y="514"/>
                  </a:lnTo>
                  <a:lnTo>
                    <a:pt x="267" y="538"/>
                  </a:lnTo>
                  <a:lnTo>
                    <a:pt x="253" y="562"/>
                  </a:lnTo>
                  <a:lnTo>
                    <a:pt x="238" y="586"/>
                  </a:lnTo>
                  <a:lnTo>
                    <a:pt x="223" y="613"/>
                  </a:lnTo>
                  <a:lnTo>
                    <a:pt x="207" y="638"/>
                  </a:lnTo>
                  <a:lnTo>
                    <a:pt x="190" y="666"/>
                  </a:lnTo>
                  <a:lnTo>
                    <a:pt x="171" y="694"/>
                  </a:lnTo>
                  <a:lnTo>
                    <a:pt x="152" y="722"/>
                  </a:lnTo>
                  <a:lnTo>
                    <a:pt x="131" y="752"/>
                  </a:lnTo>
                  <a:lnTo>
                    <a:pt x="110" y="782"/>
                  </a:lnTo>
                  <a:lnTo>
                    <a:pt x="87" y="814"/>
                  </a:lnTo>
                  <a:lnTo>
                    <a:pt x="152" y="208"/>
                  </a:lnTo>
                  <a:lnTo>
                    <a:pt x="149" y="208"/>
                  </a:lnTo>
                  <a:lnTo>
                    <a:pt x="145" y="208"/>
                  </a:lnTo>
                  <a:lnTo>
                    <a:pt x="136" y="206"/>
                  </a:lnTo>
                  <a:lnTo>
                    <a:pt x="125" y="203"/>
                  </a:lnTo>
                  <a:lnTo>
                    <a:pt x="111" y="195"/>
                  </a:lnTo>
                  <a:lnTo>
                    <a:pt x="95" y="183"/>
                  </a:lnTo>
                  <a:lnTo>
                    <a:pt x="79" y="165"/>
                  </a:lnTo>
                  <a:lnTo>
                    <a:pt x="61" y="140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5403" y="3797"/>
              <a:ext cx="73" cy="141"/>
            </a:xfrm>
            <a:custGeom>
              <a:avLst/>
              <a:gdLst/>
              <a:ahLst/>
              <a:cxnLst>
                <a:cxn ang="0">
                  <a:pos x="140" y="74"/>
                </a:cxn>
                <a:cxn ang="0">
                  <a:pos x="138" y="79"/>
                </a:cxn>
                <a:cxn ang="0">
                  <a:pos x="130" y="93"/>
                </a:cxn>
                <a:cxn ang="0">
                  <a:pos x="122" y="113"/>
                </a:cxn>
                <a:cxn ang="0">
                  <a:pos x="112" y="139"/>
                </a:cxn>
                <a:cxn ang="0">
                  <a:pos x="108" y="158"/>
                </a:cxn>
                <a:cxn ang="0">
                  <a:pos x="107" y="178"/>
                </a:cxn>
                <a:cxn ang="0">
                  <a:pos x="107" y="196"/>
                </a:cxn>
                <a:cxn ang="0">
                  <a:pos x="109" y="212"/>
                </a:cxn>
                <a:cxn ang="0">
                  <a:pos x="115" y="226"/>
                </a:cxn>
                <a:cxn ang="0">
                  <a:pos x="122" y="237"/>
                </a:cxn>
                <a:cxn ang="0">
                  <a:pos x="133" y="241"/>
                </a:cxn>
                <a:cxn ang="0">
                  <a:pos x="147" y="240"/>
                </a:cxn>
                <a:cxn ang="0">
                  <a:pos x="147" y="242"/>
                </a:cxn>
                <a:cxn ang="0">
                  <a:pos x="145" y="249"/>
                </a:cxn>
                <a:cxn ang="0">
                  <a:pos x="140" y="257"/>
                </a:cxn>
                <a:cxn ang="0">
                  <a:pos x="133" y="267"/>
                </a:cxn>
                <a:cxn ang="0">
                  <a:pos x="122" y="276"/>
                </a:cxn>
                <a:cxn ang="0">
                  <a:pos x="105" y="282"/>
                </a:cxn>
                <a:cxn ang="0">
                  <a:pos x="85" y="284"/>
                </a:cxn>
                <a:cxn ang="0">
                  <a:pos x="57" y="280"/>
                </a:cxn>
                <a:cxn ang="0">
                  <a:pos x="46" y="277"/>
                </a:cxn>
                <a:cxn ang="0">
                  <a:pos x="34" y="270"/>
                </a:cxn>
                <a:cxn ang="0">
                  <a:pos x="24" y="260"/>
                </a:cxn>
                <a:cxn ang="0">
                  <a:pos x="15" y="245"/>
                </a:cxn>
                <a:cxn ang="0">
                  <a:pos x="8" y="225"/>
                </a:cxn>
                <a:cxn ang="0">
                  <a:pos x="3" y="200"/>
                </a:cxn>
                <a:cxn ang="0">
                  <a:pos x="0" y="169"/>
                </a:cxn>
                <a:cxn ang="0">
                  <a:pos x="0" y="131"/>
                </a:cxn>
                <a:cxn ang="0">
                  <a:pos x="8" y="54"/>
                </a:cxn>
                <a:cxn ang="0">
                  <a:pos x="25" y="14"/>
                </a:cxn>
                <a:cxn ang="0">
                  <a:pos x="48" y="0"/>
                </a:cxn>
                <a:cxn ang="0">
                  <a:pos x="73" y="7"/>
                </a:cxn>
                <a:cxn ang="0">
                  <a:pos x="97" y="25"/>
                </a:cxn>
                <a:cxn ang="0">
                  <a:pos x="119" y="48"/>
                </a:cxn>
                <a:cxn ang="0">
                  <a:pos x="134" y="66"/>
                </a:cxn>
                <a:cxn ang="0">
                  <a:pos x="140" y="74"/>
                </a:cxn>
              </a:cxnLst>
              <a:rect l="0" t="0" r="r" b="b"/>
              <a:pathLst>
                <a:path w="147" h="284">
                  <a:moveTo>
                    <a:pt x="140" y="74"/>
                  </a:moveTo>
                  <a:lnTo>
                    <a:pt x="138" y="79"/>
                  </a:lnTo>
                  <a:lnTo>
                    <a:pt x="130" y="93"/>
                  </a:lnTo>
                  <a:lnTo>
                    <a:pt x="122" y="113"/>
                  </a:lnTo>
                  <a:lnTo>
                    <a:pt x="112" y="139"/>
                  </a:lnTo>
                  <a:lnTo>
                    <a:pt x="108" y="158"/>
                  </a:lnTo>
                  <a:lnTo>
                    <a:pt x="107" y="178"/>
                  </a:lnTo>
                  <a:lnTo>
                    <a:pt x="107" y="196"/>
                  </a:lnTo>
                  <a:lnTo>
                    <a:pt x="109" y="212"/>
                  </a:lnTo>
                  <a:lnTo>
                    <a:pt x="115" y="226"/>
                  </a:lnTo>
                  <a:lnTo>
                    <a:pt x="122" y="237"/>
                  </a:lnTo>
                  <a:lnTo>
                    <a:pt x="133" y="241"/>
                  </a:lnTo>
                  <a:lnTo>
                    <a:pt x="147" y="240"/>
                  </a:lnTo>
                  <a:lnTo>
                    <a:pt x="147" y="242"/>
                  </a:lnTo>
                  <a:lnTo>
                    <a:pt x="145" y="249"/>
                  </a:lnTo>
                  <a:lnTo>
                    <a:pt x="140" y="257"/>
                  </a:lnTo>
                  <a:lnTo>
                    <a:pt x="133" y="267"/>
                  </a:lnTo>
                  <a:lnTo>
                    <a:pt x="122" y="276"/>
                  </a:lnTo>
                  <a:lnTo>
                    <a:pt x="105" y="282"/>
                  </a:lnTo>
                  <a:lnTo>
                    <a:pt x="85" y="284"/>
                  </a:lnTo>
                  <a:lnTo>
                    <a:pt x="57" y="280"/>
                  </a:lnTo>
                  <a:lnTo>
                    <a:pt x="46" y="277"/>
                  </a:lnTo>
                  <a:lnTo>
                    <a:pt x="34" y="270"/>
                  </a:lnTo>
                  <a:lnTo>
                    <a:pt x="24" y="260"/>
                  </a:lnTo>
                  <a:lnTo>
                    <a:pt x="15" y="245"/>
                  </a:lnTo>
                  <a:lnTo>
                    <a:pt x="8" y="225"/>
                  </a:lnTo>
                  <a:lnTo>
                    <a:pt x="3" y="200"/>
                  </a:lnTo>
                  <a:lnTo>
                    <a:pt x="0" y="169"/>
                  </a:lnTo>
                  <a:lnTo>
                    <a:pt x="0" y="131"/>
                  </a:lnTo>
                  <a:lnTo>
                    <a:pt x="8" y="54"/>
                  </a:lnTo>
                  <a:lnTo>
                    <a:pt x="25" y="14"/>
                  </a:lnTo>
                  <a:lnTo>
                    <a:pt x="48" y="0"/>
                  </a:lnTo>
                  <a:lnTo>
                    <a:pt x="73" y="7"/>
                  </a:lnTo>
                  <a:lnTo>
                    <a:pt x="97" y="25"/>
                  </a:lnTo>
                  <a:lnTo>
                    <a:pt x="119" y="48"/>
                  </a:lnTo>
                  <a:lnTo>
                    <a:pt x="134" y="66"/>
                  </a:lnTo>
                  <a:lnTo>
                    <a:pt x="140" y="74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5364" y="3635"/>
              <a:ext cx="14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3" y="12"/>
                </a:cxn>
                <a:cxn ang="0">
                  <a:pos x="5" y="15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7"/>
                </a:cxn>
                <a:cxn ang="0">
                  <a:pos x="13" y="19"/>
                </a:cxn>
                <a:cxn ang="0">
                  <a:pos x="15" y="20"/>
                </a:cxn>
                <a:cxn ang="0">
                  <a:pos x="20" y="28"/>
                </a:cxn>
                <a:cxn ang="0">
                  <a:pos x="23" y="33"/>
                </a:cxn>
                <a:cxn ang="0">
                  <a:pos x="25" y="38"/>
                </a:cxn>
                <a:cxn ang="0">
                  <a:pos x="27" y="40"/>
                </a:cxn>
                <a:cxn ang="0">
                  <a:pos x="28" y="38"/>
                </a:cxn>
                <a:cxn ang="0">
                  <a:pos x="28" y="33"/>
                </a:cxn>
                <a:cxn ang="0">
                  <a:pos x="27" y="25"/>
                </a:cxn>
                <a:cxn ang="0">
                  <a:pos x="23" y="17"/>
                </a:cxn>
                <a:cxn ang="0">
                  <a:pos x="19" y="10"/>
                </a:cxn>
                <a:cxn ang="0">
                  <a:pos x="13" y="4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28" h="40">
                  <a:moveTo>
                    <a:pt x="6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20" y="28"/>
                  </a:lnTo>
                  <a:lnTo>
                    <a:pt x="23" y="33"/>
                  </a:lnTo>
                  <a:lnTo>
                    <a:pt x="25" y="38"/>
                  </a:lnTo>
                  <a:lnTo>
                    <a:pt x="27" y="40"/>
                  </a:lnTo>
                  <a:lnTo>
                    <a:pt x="28" y="38"/>
                  </a:lnTo>
                  <a:lnTo>
                    <a:pt x="28" y="33"/>
                  </a:lnTo>
                  <a:lnTo>
                    <a:pt x="27" y="25"/>
                  </a:lnTo>
                  <a:lnTo>
                    <a:pt x="23" y="17"/>
                  </a:lnTo>
                  <a:lnTo>
                    <a:pt x="19" y="10"/>
                  </a:lnTo>
                  <a:lnTo>
                    <a:pt x="13" y="4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5349" y="3640"/>
              <a:ext cx="94" cy="347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83" y="22"/>
                </a:cxn>
                <a:cxn ang="0">
                  <a:pos x="188" y="79"/>
                </a:cxn>
                <a:cxn ang="0">
                  <a:pos x="186" y="164"/>
                </a:cxn>
                <a:cxn ang="0">
                  <a:pos x="179" y="260"/>
                </a:cxn>
                <a:cxn ang="0">
                  <a:pos x="170" y="360"/>
                </a:cxn>
                <a:cxn ang="0">
                  <a:pos x="158" y="448"/>
                </a:cxn>
                <a:cxn ang="0">
                  <a:pos x="149" y="516"/>
                </a:cxn>
                <a:cxn ang="0">
                  <a:pos x="142" y="550"/>
                </a:cxn>
                <a:cxn ang="0">
                  <a:pos x="137" y="569"/>
                </a:cxn>
                <a:cxn ang="0">
                  <a:pos x="134" y="588"/>
                </a:cxn>
                <a:cxn ang="0">
                  <a:pos x="133" y="606"/>
                </a:cxn>
                <a:cxn ang="0">
                  <a:pos x="134" y="624"/>
                </a:cxn>
                <a:cxn ang="0">
                  <a:pos x="138" y="637"/>
                </a:cxn>
                <a:cxn ang="0">
                  <a:pos x="147" y="648"/>
                </a:cxn>
                <a:cxn ang="0">
                  <a:pos x="157" y="654"/>
                </a:cxn>
                <a:cxn ang="0">
                  <a:pos x="171" y="652"/>
                </a:cxn>
                <a:cxn ang="0">
                  <a:pos x="170" y="655"/>
                </a:cxn>
                <a:cxn ang="0">
                  <a:pos x="167" y="662"/>
                </a:cxn>
                <a:cxn ang="0">
                  <a:pos x="163" y="670"/>
                </a:cxn>
                <a:cxn ang="0">
                  <a:pos x="155" y="679"/>
                </a:cxn>
                <a:cxn ang="0">
                  <a:pos x="143" y="687"/>
                </a:cxn>
                <a:cxn ang="0">
                  <a:pos x="127" y="693"/>
                </a:cxn>
                <a:cxn ang="0">
                  <a:pos x="106" y="693"/>
                </a:cxn>
                <a:cxn ang="0">
                  <a:pos x="79" y="688"/>
                </a:cxn>
                <a:cxn ang="0">
                  <a:pos x="66" y="683"/>
                </a:cxn>
                <a:cxn ang="0">
                  <a:pos x="52" y="675"/>
                </a:cxn>
                <a:cxn ang="0">
                  <a:pos x="38" y="664"/>
                </a:cxn>
                <a:cxn ang="0">
                  <a:pos x="24" y="648"/>
                </a:cxn>
                <a:cxn ang="0">
                  <a:pos x="13" y="628"/>
                </a:cxn>
                <a:cxn ang="0">
                  <a:pos x="4" y="602"/>
                </a:cxn>
                <a:cxn ang="0">
                  <a:pos x="0" y="569"/>
                </a:cxn>
                <a:cxn ang="0">
                  <a:pos x="0" y="531"/>
                </a:cxn>
                <a:cxn ang="0">
                  <a:pos x="8" y="482"/>
                </a:cxn>
                <a:cxn ang="0">
                  <a:pos x="26" y="409"/>
                </a:cxn>
                <a:cxn ang="0">
                  <a:pos x="50" y="323"/>
                </a:cxn>
                <a:cxn ang="0">
                  <a:pos x="77" y="232"/>
                </a:cxn>
                <a:cxn ang="0">
                  <a:pos x="105" y="144"/>
                </a:cxn>
                <a:cxn ang="0">
                  <a:pos x="132" y="70"/>
                </a:cxn>
                <a:cxn ang="0">
                  <a:pos x="155" y="19"/>
                </a:cxn>
                <a:cxn ang="0">
                  <a:pos x="170" y="0"/>
                </a:cxn>
              </a:cxnLst>
              <a:rect l="0" t="0" r="r" b="b"/>
              <a:pathLst>
                <a:path w="188" h="693">
                  <a:moveTo>
                    <a:pt x="170" y="0"/>
                  </a:moveTo>
                  <a:lnTo>
                    <a:pt x="183" y="22"/>
                  </a:lnTo>
                  <a:lnTo>
                    <a:pt x="188" y="79"/>
                  </a:lnTo>
                  <a:lnTo>
                    <a:pt x="186" y="164"/>
                  </a:lnTo>
                  <a:lnTo>
                    <a:pt x="179" y="260"/>
                  </a:lnTo>
                  <a:lnTo>
                    <a:pt x="170" y="360"/>
                  </a:lnTo>
                  <a:lnTo>
                    <a:pt x="158" y="448"/>
                  </a:lnTo>
                  <a:lnTo>
                    <a:pt x="149" y="516"/>
                  </a:lnTo>
                  <a:lnTo>
                    <a:pt x="142" y="550"/>
                  </a:lnTo>
                  <a:lnTo>
                    <a:pt x="137" y="569"/>
                  </a:lnTo>
                  <a:lnTo>
                    <a:pt x="134" y="588"/>
                  </a:lnTo>
                  <a:lnTo>
                    <a:pt x="133" y="606"/>
                  </a:lnTo>
                  <a:lnTo>
                    <a:pt x="134" y="624"/>
                  </a:lnTo>
                  <a:lnTo>
                    <a:pt x="138" y="637"/>
                  </a:lnTo>
                  <a:lnTo>
                    <a:pt x="147" y="648"/>
                  </a:lnTo>
                  <a:lnTo>
                    <a:pt x="157" y="654"/>
                  </a:lnTo>
                  <a:lnTo>
                    <a:pt x="171" y="652"/>
                  </a:lnTo>
                  <a:lnTo>
                    <a:pt x="170" y="655"/>
                  </a:lnTo>
                  <a:lnTo>
                    <a:pt x="167" y="662"/>
                  </a:lnTo>
                  <a:lnTo>
                    <a:pt x="163" y="670"/>
                  </a:lnTo>
                  <a:lnTo>
                    <a:pt x="155" y="679"/>
                  </a:lnTo>
                  <a:lnTo>
                    <a:pt x="143" y="687"/>
                  </a:lnTo>
                  <a:lnTo>
                    <a:pt x="127" y="693"/>
                  </a:lnTo>
                  <a:lnTo>
                    <a:pt x="106" y="693"/>
                  </a:lnTo>
                  <a:lnTo>
                    <a:pt x="79" y="688"/>
                  </a:lnTo>
                  <a:lnTo>
                    <a:pt x="66" y="683"/>
                  </a:lnTo>
                  <a:lnTo>
                    <a:pt x="52" y="675"/>
                  </a:lnTo>
                  <a:lnTo>
                    <a:pt x="38" y="664"/>
                  </a:lnTo>
                  <a:lnTo>
                    <a:pt x="24" y="648"/>
                  </a:lnTo>
                  <a:lnTo>
                    <a:pt x="13" y="628"/>
                  </a:lnTo>
                  <a:lnTo>
                    <a:pt x="4" y="602"/>
                  </a:lnTo>
                  <a:lnTo>
                    <a:pt x="0" y="569"/>
                  </a:lnTo>
                  <a:lnTo>
                    <a:pt x="0" y="531"/>
                  </a:lnTo>
                  <a:lnTo>
                    <a:pt x="8" y="482"/>
                  </a:lnTo>
                  <a:lnTo>
                    <a:pt x="26" y="409"/>
                  </a:lnTo>
                  <a:lnTo>
                    <a:pt x="50" y="323"/>
                  </a:lnTo>
                  <a:lnTo>
                    <a:pt x="77" y="232"/>
                  </a:lnTo>
                  <a:lnTo>
                    <a:pt x="105" y="144"/>
                  </a:lnTo>
                  <a:lnTo>
                    <a:pt x="132" y="70"/>
                  </a:lnTo>
                  <a:lnTo>
                    <a:pt x="155" y="1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49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5419" y="3644"/>
              <a:ext cx="26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7"/>
                </a:cxn>
                <a:cxn ang="0">
                  <a:pos x="8" y="22"/>
                </a:cxn>
                <a:cxn ang="0">
                  <a:pos x="16" y="24"/>
                </a:cxn>
                <a:cxn ang="0">
                  <a:pos x="26" y="25"/>
                </a:cxn>
                <a:cxn ang="0">
                  <a:pos x="37" y="24"/>
                </a:cxn>
                <a:cxn ang="0">
                  <a:pos x="45" y="22"/>
                </a:cxn>
                <a:cxn ang="0">
                  <a:pos x="49" y="17"/>
                </a:cxn>
                <a:cxn ang="0">
                  <a:pos x="52" y="13"/>
                </a:cxn>
                <a:cxn ang="0">
                  <a:pos x="49" y="8"/>
                </a:cxn>
                <a:cxn ang="0">
                  <a:pos x="45" y="3"/>
                </a:cxn>
                <a:cxn ang="0">
                  <a:pos x="37" y="1"/>
                </a:cxn>
                <a:cxn ang="0">
                  <a:pos x="26" y="0"/>
                </a:cxn>
                <a:cxn ang="0">
                  <a:pos x="16" y="1"/>
                </a:cxn>
                <a:cxn ang="0">
                  <a:pos x="8" y="3"/>
                </a:cxn>
                <a:cxn ang="0">
                  <a:pos x="2" y="8"/>
                </a:cxn>
                <a:cxn ang="0">
                  <a:pos x="0" y="13"/>
                </a:cxn>
              </a:cxnLst>
              <a:rect l="0" t="0" r="r" b="b"/>
              <a:pathLst>
                <a:path w="52" h="25">
                  <a:moveTo>
                    <a:pt x="0" y="13"/>
                  </a:moveTo>
                  <a:lnTo>
                    <a:pt x="2" y="17"/>
                  </a:lnTo>
                  <a:lnTo>
                    <a:pt x="8" y="22"/>
                  </a:lnTo>
                  <a:lnTo>
                    <a:pt x="16" y="24"/>
                  </a:lnTo>
                  <a:lnTo>
                    <a:pt x="26" y="25"/>
                  </a:lnTo>
                  <a:lnTo>
                    <a:pt x="37" y="24"/>
                  </a:lnTo>
                  <a:lnTo>
                    <a:pt x="45" y="22"/>
                  </a:lnTo>
                  <a:lnTo>
                    <a:pt x="49" y="17"/>
                  </a:lnTo>
                  <a:lnTo>
                    <a:pt x="52" y="13"/>
                  </a:lnTo>
                  <a:lnTo>
                    <a:pt x="49" y="8"/>
                  </a:lnTo>
                  <a:lnTo>
                    <a:pt x="45" y="3"/>
                  </a:lnTo>
                  <a:lnTo>
                    <a:pt x="37" y="1"/>
                  </a:lnTo>
                  <a:lnTo>
                    <a:pt x="26" y="0"/>
                  </a:lnTo>
                  <a:lnTo>
                    <a:pt x="16" y="1"/>
                  </a:lnTo>
                  <a:lnTo>
                    <a:pt x="8" y="3"/>
                  </a:lnTo>
                  <a:lnTo>
                    <a:pt x="2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5055" y="3907"/>
              <a:ext cx="170" cy="178"/>
            </a:xfrm>
            <a:custGeom>
              <a:avLst/>
              <a:gdLst/>
              <a:ahLst/>
              <a:cxnLst>
                <a:cxn ang="0">
                  <a:pos x="196" y="21"/>
                </a:cxn>
                <a:cxn ang="0">
                  <a:pos x="196" y="20"/>
                </a:cxn>
                <a:cxn ang="0">
                  <a:pos x="195" y="18"/>
                </a:cxn>
                <a:cxn ang="0">
                  <a:pos x="192" y="14"/>
                </a:cxn>
                <a:cxn ang="0">
                  <a:pos x="188" y="10"/>
                </a:cxn>
                <a:cxn ang="0">
                  <a:pos x="181" y="5"/>
                </a:cxn>
                <a:cxn ang="0">
                  <a:pos x="170" y="3"/>
                </a:cxn>
                <a:cxn ang="0">
                  <a:pos x="157" y="0"/>
                </a:cxn>
                <a:cxn ang="0">
                  <a:pos x="138" y="0"/>
                </a:cxn>
                <a:cxn ang="0">
                  <a:pos x="114" y="7"/>
                </a:cxn>
                <a:cxn ang="0">
                  <a:pos x="94" y="24"/>
                </a:cxn>
                <a:cxn ang="0">
                  <a:pos x="79" y="45"/>
                </a:cxn>
                <a:cxn ang="0">
                  <a:pos x="69" y="71"/>
                </a:cxn>
                <a:cxn ang="0">
                  <a:pos x="61" y="95"/>
                </a:cxn>
                <a:cxn ang="0">
                  <a:pos x="56" y="117"/>
                </a:cxn>
                <a:cxn ang="0">
                  <a:pos x="54" y="132"/>
                </a:cxn>
                <a:cxn ang="0">
                  <a:pos x="53" y="138"/>
                </a:cxn>
                <a:cxn ang="0">
                  <a:pos x="0" y="343"/>
                </a:cxn>
                <a:cxn ang="0">
                  <a:pos x="21" y="343"/>
                </a:cxn>
                <a:cxn ang="0">
                  <a:pos x="43" y="344"/>
                </a:cxn>
                <a:cxn ang="0">
                  <a:pos x="63" y="344"/>
                </a:cxn>
                <a:cxn ang="0">
                  <a:pos x="84" y="345"/>
                </a:cxn>
                <a:cxn ang="0">
                  <a:pos x="106" y="345"/>
                </a:cxn>
                <a:cxn ang="0">
                  <a:pos x="127" y="346"/>
                </a:cxn>
                <a:cxn ang="0">
                  <a:pos x="147" y="347"/>
                </a:cxn>
                <a:cxn ang="0">
                  <a:pos x="169" y="347"/>
                </a:cxn>
                <a:cxn ang="0">
                  <a:pos x="190" y="349"/>
                </a:cxn>
                <a:cxn ang="0">
                  <a:pos x="212" y="350"/>
                </a:cxn>
                <a:cxn ang="0">
                  <a:pos x="233" y="351"/>
                </a:cxn>
                <a:cxn ang="0">
                  <a:pos x="254" y="352"/>
                </a:cxn>
                <a:cxn ang="0">
                  <a:pos x="275" y="353"/>
                </a:cxn>
                <a:cxn ang="0">
                  <a:pos x="297" y="354"/>
                </a:cxn>
                <a:cxn ang="0">
                  <a:pos x="318" y="356"/>
                </a:cxn>
                <a:cxn ang="0">
                  <a:pos x="340" y="357"/>
                </a:cxn>
                <a:cxn ang="0">
                  <a:pos x="319" y="277"/>
                </a:cxn>
                <a:cxn ang="0">
                  <a:pos x="296" y="208"/>
                </a:cxn>
                <a:cxn ang="0">
                  <a:pos x="273" y="150"/>
                </a:cxn>
                <a:cxn ang="0">
                  <a:pos x="249" y="103"/>
                </a:cxn>
                <a:cxn ang="0">
                  <a:pos x="228" y="67"/>
                </a:cxn>
                <a:cxn ang="0">
                  <a:pos x="211" y="42"/>
                </a:cxn>
                <a:cxn ang="0">
                  <a:pos x="200" y="26"/>
                </a:cxn>
                <a:cxn ang="0">
                  <a:pos x="196" y="21"/>
                </a:cxn>
              </a:cxnLst>
              <a:rect l="0" t="0" r="r" b="b"/>
              <a:pathLst>
                <a:path w="340" h="357">
                  <a:moveTo>
                    <a:pt x="196" y="21"/>
                  </a:moveTo>
                  <a:lnTo>
                    <a:pt x="196" y="20"/>
                  </a:lnTo>
                  <a:lnTo>
                    <a:pt x="195" y="18"/>
                  </a:lnTo>
                  <a:lnTo>
                    <a:pt x="192" y="14"/>
                  </a:lnTo>
                  <a:lnTo>
                    <a:pt x="188" y="10"/>
                  </a:lnTo>
                  <a:lnTo>
                    <a:pt x="181" y="5"/>
                  </a:lnTo>
                  <a:lnTo>
                    <a:pt x="170" y="3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4" y="7"/>
                  </a:lnTo>
                  <a:lnTo>
                    <a:pt x="94" y="24"/>
                  </a:lnTo>
                  <a:lnTo>
                    <a:pt x="79" y="45"/>
                  </a:lnTo>
                  <a:lnTo>
                    <a:pt x="69" y="71"/>
                  </a:lnTo>
                  <a:lnTo>
                    <a:pt x="61" y="95"/>
                  </a:lnTo>
                  <a:lnTo>
                    <a:pt x="56" y="117"/>
                  </a:lnTo>
                  <a:lnTo>
                    <a:pt x="54" y="132"/>
                  </a:lnTo>
                  <a:lnTo>
                    <a:pt x="53" y="138"/>
                  </a:lnTo>
                  <a:lnTo>
                    <a:pt x="0" y="343"/>
                  </a:lnTo>
                  <a:lnTo>
                    <a:pt x="21" y="343"/>
                  </a:lnTo>
                  <a:lnTo>
                    <a:pt x="43" y="344"/>
                  </a:lnTo>
                  <a:lnTo>
                    <a:pt x="63" y="344"/>
                  </a:lnTo>
                  <a:lnTo>
                    <a:pt x="84" y="345"/>
                  </a:lnTo>
                  <a:lnTo>
                    <a:pt x="106" y="345"/>
                  </a:lnTo>
                  <a:lnTo>
                    <a:pt x="127" y="346"/>
                  </a:lnTo>
                  <a:lnTo>
                    <a:pt x="147" y="347"/>
                  </a:lnTo>
                  <a:lnTo>
                    <a:pt x="169" y="347"/>
                  </a:lnTo>
                  <a:lnTo>
                    <a:pt x="190" y="349"/>
                  </a:lnTo>
                  <a:lnTo>
                    <a:pt x="212" y="350"/>
                  </a:lnTo>
                  <a:lnTo>
                    <a:pt x="233" y="351"/>
                  </a:lnTo>
                  <a:lnTo>
                    <a:pt x="254" y="352"/>
                  </a:lnTo>
                  <a:lnTo>
                    <a:pt x="275" y="353"/>
                  </a:lnTo>
                  <a:lnTo>
                    <a:pt x="297" y="354"/>
                  </a:lnTo>
                  <a:lnTo>
                    <a:pt x="318" y="356"/>
                  </a:lnTo>
                  <a:lnTo>
                    <a:pt x="340" y="357"/>
                  </a:lnTo>
                  <a:lnTo>
                    <a:pt x="319" y="277"/>
                  </a:lnTo>
                  <a:lnTo>
                    <a:pt x="296" y="208"/>
                  </a:lnTo>
                  <a:lnTo>
                    <a:pt x="273" y="150"/>
                  </a:lnTo>
                  <a:lnTo>
                    <a:pt x="249" y="103"/>
                  </a:lnTo>
                  <a:lnTo>
                    <a:pt x="228" y="67"/>
                  </a:lnTo>
                  <a:lnTo>
                    <a:pt x="211" y="42"/>
                  </a:lnTo>
                  <a:lnTo>
                    <a:pt x="200" y="26"/>
                  </a:lnTo>
                  <a:lnTo>
                    <a:pt x="196" y="21"/>
                  </a:lnTo>
                  <a:close/>
                </a:path>
              </a:pathLst>
            </a:custGeom>
            <a:solidFill>
              <a:srgbClr val="5E9E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5094" y="3869"/>
              <a:ext cx="71" cy="61"/>
            </a:xfrm>
            <a:custGeom>
              <a:avLst/>
              <a:gdLst/>
              <a:ahLst/>
              <a:cxnLst>
                <a:cxn ang="0">
                  <a:pos x="129" y="122"/>
                </a:cxn>
                <a:cxn ang="0">
                  <a:pos x="2" y="114"/>
                </a:cxn>
                <a:cxn ang="0">
                  <a:pos x="0" y="0"/>
                </a:cxn>
                <a:cxn ang="0">
                  <a:pos x="143" y="10"/>
                </a:cxn>
                <a:cxn ang="0">
                  <a:pos x="129" y="122"/>
                </a:cxn>
              </a:cxnLst>
              <a:rect l="0" t="0" r="r" b="b"/>
              <a:pathLst>
                <a:path w="143" h="122">
                  <a:moveTo>
                    <a:pt x="129" y="122"/>
                  </a:moveTo>
                  <a:lnTo>
                    <a:pt x="2" y="114"/>
                  </a:lnTo>
                  <a:lnTo>
                    <a:pt x="0" y="0"/>
                  </a:lnTo>
                  <a:lnTo>
                    <a:pt x="143" y="10"/>
                  </a:lnTo>
                  <a:lnTo>
                    <a:pt x="129" y="122"/>
                  </a:lnTo>
                  <a:close/>
                </a:path>
              </a:pathLst>
            </a:custGeom>
            <a:solidFill>
              <a:srgbClr val="5E9E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4901" y="3790"/>
              <a:ext cx="81" cy="73"/>
            </a:xfrm>
            <a:custGeom>
              <a:avLst/>
              <a:gdLst/>
              <a:ahLst/>
              <a:cxnLst>
                <a:cxn ang="0">
                  <a:pos x="80" y="67"/>
                </a:cxn>
                <a:cxn ang="0">
                  <a:pos x="83" y="70"/>
                </a:cxn>
                <a:cxn ang="0">
                  <a:pos x="85" y="71"/>
                </a:cxn>
                <a:cxn ang="0">
                  <a:pos x="81" y="67"/>
                </a:cxn>
                <a:cxn ang="0">
                  <a:pos x="73" y="60"/>
                </a:cxn>
                <a:cxn ang="0">
                  <a:pos x="60" y="47"/>
                </a:cxn>
                <a:cxn ang="0">
                  <a:pos x="49" y="32"/>
                </a:cxn>
                <a:cxn ang="0">
                  <a:pos x="40" y="19"/>
                </a:cxn>
                <a:cxn ang="0">
                  <a:pos x="49" y="0"/>
                </a:cxn>
                <a:cxn ang="0">
                  <a:pos x="57" y="11"/>
                </a:cxn>
                <a:cxn ang="0">
                  <a:pos x="74" y="33"/>
                </a:cxn>
                <a:cxn ang="0">
                  <a:pos x="96" y="56"/>
                </a:cxn>
                <a:cxn ang="0">
                  <a:pos x="112" y="70"/>
                </a:cxn>
                <a:cxn ang="0">
                  <a:pos x="127" y="71"/>
                </a:cxn>
                <a:cxn ang="0">
                  <a:pos x="132" y="68"/>
                </a:cxn>
                <a:cxn ang="0">
                  <a:pos x="136" y="53"/>
                </a:cxn>
                <a:cxn ang="0">
                  <a:pos x="148" y="26"/>
                </a:cxn>
                <a:cxn ang="0">
                  <a:pos x="157" y="26"/>
                </a:cxn>
                <a:cxn ang="0">
                  <a:pos x="162" y="29"/>
                </a:cxn>
                <a:cxn ang="0">
                  <a:pos x="146" y="90"/>
                </a:cxn>
                <a:cxn ang="0">
                  <a:pos x="138" y="105"/>
                </a:cxn>
                <a:cxn ang="0">
                  <a:pos x="123" y="126"/>
                </a:cxn>
                <a:cxn ang="0">
                  <a:pos x="100" y="142"/>
                </a:cxn>
                <a:cxn ang="0">
                  <a:pos x="85" y="147"/>
                </a:cxn>
                <a:cxn ang="0">
                  <a:pos x="75" y="142"/>
                </a:cxn>
                <a:cxn ang="0">
                  <a:pos x="63" y="136"/>
                </a:cxn>
                <a:cxn ang="0">
                  <a:pos x="49" y="128"/>
                </a:cxn>
                <a:cxn ang="0">
                  <a:pos x="38" y="119"/>
                </a:cxn>
                <a:cxn ang="0">
                  <a:pos x="25" y="103"/>
                </a:cxn>
                <a:cxn ang="0">
                  <a:pos x="11" y="83"/>
                </a:cxn>
                <a:cxn ang="0">
                  <a:pos x="2" y="71"/>
                </a:cxn>
                <a:cxn ang="0">
                  <a:pos x="28" y="24"/>
                </a:cxn>
                <a:cxn ang="0">
                  <a:pos x="36" y="26"/>
                </a:cxn>
                <a:cxn ang="0">
                  <a:pos x="48" y="39"/>
                </a:cxn>
                <a:cxn ang="0">
                  <a:pos x="62" y="51"/>
                </a:cxn>
                <a:cxn ang="0">
                  <a:pos x="74" y="63"/>
                </a:cxn>
              </a:cxnLst>
              <a:rect l="0" t="0" r="r" b="b"/>
              <a:pathLst>
                <a:path w="162" h="147">
                  <a:moveTo>
                    <a:pt x="79" y="66"/>
                  </a:moveTo>
                  <a:lnTo>
                    <a:pt x="80" y="67"/>
                  </a:lnTo>
                  <a:lnTo>
                    <a:pt x="81" y="68"/>
                  </a:lnTo>
                  <a:lnTo>
                    <a:pt x="83" y="70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3" y="70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73" y="60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55" y="39"/>
                  </a:lnTo>
                  <a:lnTo>
                    <a:pt x="49" y="32"/>
                  </a:lnTo>
                  <a:lnTo>
                    <a:pt x="43" y="25"/>
                  </a:lnTo>
                  <a:lnTo>
                    <a:pt x="40" y="19"/>
                  </a:lnTo>
                  <a:lnTo>
                    <a:pt x="36" y="14"/>
                  </a:lnTo>
                  <a:lnTo>
                    <a:pt x="49" y="0"/>
                  </a:lnTo>
                  <a:lnTo>
                    <a:pt x="51" y="3"/>
                  </a:lnTo>
                  <a:lnTo>
                    <a:pt x="57" y="11"/>
                  </a:lnTo>
                  <a:lnTo>
                    <a:pt x="65" y="20"/>
                  </a:lnTo>
                  <a:lnTo>
                    <a:pt x="74" y="33"/>
                  </a:lnTo>
                  <a:lnTo>
                    <a:pt x="85" y="44"/>
                  </a:lnTo>
                  <a:lnTo>
                    <a:pt x="96" y="56"/>
                  </a:lnTo>
                  <a:lnTo>
                    <a:pt x="105" y="65"/>
                  </a:lnTo>
                  <a:lnTo>
                    <a:pt x="112" y="70"/>
                  </a:lnTo>
                  <a:lnTo>
                    <a:pt x="121" y="72"/>
                  </a:lnTo>
                  <a:lnTo>
                    <a:pt x="127" y="71"/>
                  </a:lnTo>
                  <a:lnTo>
                    <a:pt x="131" y="70"/>
                  </a:lnTo>
                  <a:lnTo>
                    <a:pt x="132" y="68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1" y="40"/>
                  </a:lnTo>
                  <a:lnTo>
                    <a:pt x="148" y="26"/>
                  </a:lnTo>
                  <a:lnTo>
                    <a:pt x="153" y="24"/>
                  </a:lnTo>
                  <a:lnTo>
                    <a:pt x="157" y="26"/>
                  </a:lnTo>
                  <a:lnTo>
                    <a:pt x="161" y="28"/>
                  </a:lnTo>
                  <a:lnTo>
                    <a:pt x="162" y="29"/>
                  </a:lnTo>
                  <a:lnTo>
                    <a:pt x="147" y="88"/>
                  </a:lnTo>
                  <a:lnTo>
                    <a:pt x="146" y="90"/>
                  </a:lnTo>
                  <a:lnTo>
                    <a:pt x="143" y="96"/>
                  </a:lnTo>
                  <a:lnTo>
                    <a:pt x="138" y="105"/>
                  </a:lnTo>
                  <a:lnTo>
                    <a:pt x="132" y="116"/>
                  </a:lnTo>
                  <a:lnTo>
                    <a:pt x="123" y="126"/>
                  </a:lnTo>
                  <a:lnTo>
                    <a:pt x="112" y="135"/>
                  </a:lnTo>
                  <a:lnTo>
                    <a:pt x="100" y="142"/>
                  </a:lnTo>
                  <a:lnTo>
                    <a:pt x="86" y="147"/>
                  </a:lnTo>
                  <a:lnTo>
                    <a:pt x="85" y="147"/>
                  </a:lnTo>
                  <a:lnTo>
                    <a:pt x="81" y="145"/>
                  </a:lnTo>
                  <a:lnTo>
                    <a:pt x="75" y="142"/>
                  </a:lnTo>
                  <a:lnTo>
                    <a:pt x="70" y="139"/>
                  </a:lnTo>
                  <a:lnTo>
                    <a:pt x="63" y="136"/>
                  </a:lnTo>
                  <a:lnTo>
                    <a:pt x="55" y="132"/>
                  </a:lnTo>
                  <a:lnTo>
                    <a:pt x="49" y="128"/>
                  </a:lnTo>
                  <a:lnTo>
                    <a:pt x="43" y="125"/>
                  </a:lnTo>
                  <a:lnTo>
                    <a:pt x="38" y="119"/>
                  </a:lnTo>
                  <a:lnTo>
                    <a:pt x="32" y="112"/>
                  </a:lnTo>
                  <a:lnTo>
                    <a:pt x="25" y="103"/>
                  </a:lnTo>
                  <a:lnTo>
                    <a:pt x="18" y="93"/>
                  </a:lnTo>
                  <a:lnTo>
                    <a:pt x="11" y="83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8"/>
                  </a:lnTo>
                  <a:lnTo>
                    <a:pt x="28" y="24"/>
                  </a:lnTo>
                  <a:lnTo>
                    <a:pt x="32" y="19"/>
                  </a:lnTo>
                  <a:lnTo>
                    <a:pt x="36" y="26"/>
                  </a:lnTo>
                  <a:lnTo>
                    <a:pt x="41" y="33"/>
                  </a:lnTo>
                  <a:lnTo>
                    <a:pt x="48" y="39"/>
                  </a:lnTo>
                  <a:lnTo>
                    <a:pt x="55" y="45"/>
                  </a:lnTo>
                  <a:lnTo>
                    <a:pt x="62" y="51"/>
                  </a:lnTo>
                  <a:lnTo>
                    <a:pt x="68" y="57"/>
                  </a:lnTo>
                  <a:lnTo>
                    <a:pt x="74" y="63"/>
                  </a:lnTo>
                  <a:lnTo>
                    <a:pt x="79" y="66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5148" y="3861"/>
              <a:ext cx="11" cy="8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6" y="2"/>
                </a:cxn>
                <a:cxn ang="0">
                  <a:pos x="18" y="3"/>
                </a:cxn>
                <a:cxn ang="0">
                  <a:pos x="19" y="5"/>
                </a:cxn>
                <a:cxn ang="0">
                  <a:pos x="20" y="8"/>
                </a:cxn>
                <a:cxn ang="0">
                  <a:pos x="15" y="118"/>
                </a:cxn>
                <a:cxn ang="0">
                  <a:pos x="13" y="127"/>
                </a:cxn>
                <a:cxn ang="0">
                  <a:pos x="12" y="141"/>
                </a:cxn>
                <a:cxn ang="0">
                  <a:pos x="9" y="156"/>
                </a:cxn>
                <a:cxn ang="0">
                  <a:pos x="5" y="162"/>
                </a:cxn>
                <a:cxn ang="0">
                  <a:pos x="3" y="155"/>
                </a:cxn>
                <a:cxn ang="0">
                  <a:pos x="1" y="141"/>
                </a:cxn>
                <a:cxn ang="0">
                  <a:pos x="0" y="126"/>
                </a:cxn>
                <a:cxn ang="0">
                  <a:pos x="0" y="118"/>
                </a:cxn>
                <a:cxn ang="0">
                  <a:pos x="5" y="7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3" y="0"/>
                </a:cxn>
              </a:cxnLst>
              <a:rect l="0" t="0" r="r" b="b"/>
              <a:pathLst>
                <a:path w="20" h="162">
                  <a:moveTo>
                    <a:pt x="13" y="0"/>
                  </a:moveTo>
                  <a:lnTo>
                    <a:pt x="16" y="2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15" y="118"/>
                  </a:lnTo>
                  <a:lnTo>
                    <a:pt x="13" y="127"/>
                  </a:lnTo>
                  <a:lnTo>
                    <a:pt x="12" y="141"/>
                  </a:lnTo>
                  <a:lnTo>
                    <a:pt x="9" y="156"/>
                  </a:lnTo>
                  <a:lnTo>
                    <a:pt x="5" y="162"/>
                  </a:lnTo>
                  <a:lnTo>
                    <a:pt x="3" y="155"/>
                  </a:lnTo>
                  <a:lnTo>
                    <a:pt x="1" y="141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5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5132" y="3864"/>
              <a:ext cx="8" cy="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6" y="7"/>
                </a:cxn>
                <a:cxn ang="0">
                  <a:pos x="16" y="118"/>
                </a:cxn>
                <a:cxn ang="0">
                  <a:pos x="15" y="121"/>
                </a:cxn>
                <a:cxn ang="0">
                  <a:pos x="14" y="124"/>
                </a:cxn>
                <a:cxn ang="0">
                  <a:pos x="12" y="125"/>
                </a:cxn>
                <a:cxn ang="0">
                  <a:pos x="8" y="126"/>
                </a:cxn>
                <a:cxn ang="0">
                  <a:pos x="5" y="125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6" h="126">
                  <a:moveTo>
                    <a:pt x="8" y="0"/>
                  </a:moveTo>
                  <a:lnTo>
                    <a:pt x="12" y="1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118"/>
                  </a:lnTo>
                  <a:lnTo>
                    <a:pt x="15" y="121"/>
                  </a:lnTo>
                  <a:lnTo>
                    <a:pt x="14" y="124"/>
                  </a:lnTo>
                  <a:lnTo>
                    <a:pt x="12" y="125"/>
                  </a:lnTo>
                  <a:lnTo>
                    <a:pt x="8" y="126"/>
                  </a:lnTo>
                  <a:lnTo>
                    <a:pt x="5" y="125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5115" y="3865"/>
              <a:ext cx="9" cy="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2"/>
                </a:cxn>
                <a:cxn ang="0">
                  <a:pos x="14" y="3"/>
                </a:cxn>
                <a:cxn ang="0">
                  <a:pos x="15" y="5"/>
                </a:cxn>
                <a:cxn ang="0">
                  <a:pos x="16" y="7"/>
                </a:cxn>
                <a:cxn ang="0">
                  <a:pos x="16" y="118"/>
                </a:cxn>
                <a:cxn ang="0">
                  <a:pos x="15" y="122"/>
                </a:cxn>
                <a:cxn ang="0">
                  <a:pos x="14" y="124"/>
                </a:cxn>
                <a:cxn ang="0">
                  <a:pos x="11" y="125"/>
                </a:cxn>
                <a:cxn ang="0">
                  <a:pos x="8" y="126"/>
                </a:cxn>
                <a:cxn ang="0">
                  <a:pos x="4" y="125"/>
                </a:cxn>
                <a:cxn ang="0">
                  <a:pos x="2" y="124"/>
                </a:cxn>
                <a:cxn ang="0">
                  <a:pos x="1" y="122"/>
                </a:cxn>
                <a:cxn ang="0">
                  <a:pos x="0" y="118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8" y="0"/>
                </a:cxn>
              </a:cxnLst>
              <a:rect l="0" t="0" r="r" b="b"/>
              <a:pathLst>
                <a:path w="16" h="126">
                  <a:moveTo>
                    <a:pt x="8" y="0"/>
                  </a:moveTo>
                  <a:lnTo>
                    <a:pt x="11" y="2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118"/>
                  </a:lnTo>
                  <a:lnTo>
                    <a:pt x="15" y="122"/>
                  </a:lnTo>
                  <a:lnTo>
                    <a:pt x="14" y="124"/>
                  </a:lnTo>
                  <a:lnTo>
                    <a:pt x="11" y="125"/>
                  </a:lnTo>
                  <a:lnTo>
                    <a:pt x="8" y="126"/>
                  </a:lnTo>
                  <a:lnTo>
                    <a:pt x="4" y="125"/>
                  </a:lnTo>
                  <a:lnTo>
                    <a:pt x="2" y="124"/>
                  </a:lnTo>
                  <a:lnTo>
                    <a:pt x="1" y="122"/>
                  </a:lnTo>
                  <a:lnTo>
                    <a:pt x="0" y="118"/>
                  </a:lnTo>
                  <a:lnTo>
                    <a:pt x="0" y="9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5100" y="3861"/>
              <a:ext cx="8" cy="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2"/>
                </a:cxn>
                <a:cxn ang="0">
                  <a:pos x="13" y="3"/>
                </a:cxn>
                <a:cxn ang="0">
                  <a:pos x="14" y="5"/>
                </a:cxn>
                <a:cxn ang="0">
                  <a:pos x="15" y="8"/>
                </a:cxn>
                <a:cxn ang="0">
                  <a:pos x="15" y="118"/>
                </a:cxn>
                <a:cxn ang="0">
                  <a:pos x="14" y="121"/>
                </a:cxn>
                <a:cxn ang="0">
                  <a:pos x="13" y="124"/>
                </a:cxn>
                <a:cxn ang="0">
                  <a:pos x="10" y="125"/>
                </a:cxn>
                <a:cxn ang="0">
                  <a:pos x="8" y="126"/>
                </a:cxn>
                <a:cxn ang="0">
                  <a:pos x="5" y="125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8" y="0"/>
                </a:cxn>
              </a:cxnLst>
              <a:rect l="0" t="0" r="r" b="b"/>
              <a:pathLst>
                <a:path w="15" h="126">
                  <a:moveTo>
                    <a:pt x="8" y="0"/>
                  </a:move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5" y="118"/>
                  </a:lnTo>
                  <a:lnTo>
                    <a:pt x="14" y="121"/>
                  </a:lnTo>
                  <a:lnTo>
                    <a:pt x="13" y="124"/>
                  </a:lnTo>
                  <a:lnTo>
                    <a:pt x="10" y="125"/>
                  </a:lnTo>
                  <a:lnTo>
                    <a:pt x="8" y="126"/>
                  </a:lnTo>
                  <a:lnTo>
                    <a:pt x="5" y="125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5101" y="3695"/>
              <a:ext cx="161" cy="205"/>
            </a:xfrm>
            <a:custGeom>
              <a:avLst/>
              <a:gdLst/>
              <a:ahLst/>
              <a:cxnLst>
                <a:cxn ang="0">
                  <a:pos x="262" y="344"/>
                </a:cxn>
                <a:cxn ang="0">
                  <a:pos x="250" y="361"/>
                </a:cxn>
                <a:cxn ang="0">
                  <a:pos x="234" y="376"/>
                </a:cxn>
                <a:cxn ang="0">
                  <a:pos x="217" y="390"/>
                </a:cxn>
                <a:cxn ang="0">
                  <a:pos x="197" y="397"/>
                </a:cxn>
                <a:cxn ang="0">
                  <a:pos x="177" y="396"/>
                </a:cxn>
                <a:cxn ang="0">
                  <a:pos x="160" y="407"/>
                </a:cxn>
                <a:cxn ang="0">
                  <a:pos x="141" y="406"/>
                </a:cxn>
                <a:cxn ang="0">
                  <a:pos x="114" y="379"/>
                </a:cxn>
                <a:cxn ang="0">
                  <a:pos x="93" y="377"/>
                </a:cxn>
                <a:cxn ang="0">
                  <a:pos x="68" y="383"/>
                </a:cxn>
                <a:cxn ang="0">
                  <a:pos x="46" y="380"/>
                </a:cxn>
                <a:cxn ang="0">
                  <a:pos x="38" y="361"/>
                </a:cxn>
                <a:cxn ang="0">
                  <a:pos x="30" y="343"/>
                </a:cxn>
                <a:cxn ang="0">
                  <a:pos x="14" y="328"/>
                </a:cxn>
                <a:cxn ang="0">
                  <a:pos x="6" y="311"/>
                </a:cxn>
                <a:cxn ang="0">
                  <a:pos x="7" y="290"/>
                </a:cxn>
                <a:cxn ang="0">
                  <a:pos x="1" y="270"/>
                </a:cxn>
                <a:cxn ang="0">
                  <a:pos x="2" y="251"/>
                </a:cxn>
                <a:cxn ang="0">
                  <a:pos x="9" y="231"/>
                </a:cxn>
                <a:cxn ang="0">
                  <a:pos x="9" y="211"/>
                </a:cxn>
                <a:cxn ang="0">
                  <a:pos x="17" y="194"/>
                </a:cxn>
                <a:cxn ang="0">
                  <a:pos x="22" y="174"/>
                </a:cxn>
                <a:cxn ang="0">
                  <a:pos x="22" y="153"/>
                </a:cxn>
                <a:cxn ang="0">
                  <a:pos x="32" y="135"/>
                </a:cxn>
                <a:cxn ang="0">
                  <a:pos x="33" y="89"/>
                </a:cxn>
                <a:cxn ang="0">
                  <a:pos x="29" y="70"/>
                </a:cxn>
                <a:cxn ang="0">
                  <a:pos x="12" y="52"/>
                </a:cxn>
                <a:cxn ang="0">
                  <a:pos x="19" y="33"/>
                </a:cxn>
                <a:cxn ang="0">
                  <a:pos x="37" y="25"/>
                </a:cxn>
                <a:cxn ang="0">
                  <a:pos x="58" y="23"/>
                </a:cxn>
                <a:cxn ang="0">
                  <a:pos x="75" y="10"/>
                </a:cxn>
                <a:cxn ang="0">
                  <a:pos x="95" y="13"/>
                </a:cxn>
                <a:cxn ang="0">
                  <a:pos x="113" y="4"/>
                </a:cxn>
                <a:cxn ang="0">
                  <a:pos x="134" y="0"/>
                </a:cxn>
                <a:cxn ang="0">
                  <a:pos x="152" y="8"/>
                </a:cxn>
                <a:cxn ang="0">
                  <a:pos x="172" y="12"/>
                </a:cxn>
                <a:cxn ang="0">
                  <a:pos x="191" y="14"/>
                </a:cxn>
                <a:cxn ang="0">
                  <a:pos x="207" y="27"/>
                </a:cxn>
                <a:cxn ang="0">
                  <a:pos x="227" y="34"/>
                </a:cxn>
                <a:cxn ang="0">
                  <a:pos x="245" y="42"/>
                </a:cxn>
                <a:cxn ang="0">
                  <a:pos x="259" y="57"/>
                </a:cxn>
                <a:cxn ang="0">
                  <a:pos x="273" y="72"/>
                </a:cxn>
                <a:cxn ang="0">
                  <a:pos x="285" y="88"/>
                </a:cxn>
                <a:cxn ang="0">
                  <a:pos x="295" y="104"/>
                </a:cxn>
                <a:cxn ang="0">
                  <a:pos x="306" y="120"/>
                </a:cxn>
                <a:cxn ang="0">
                  <a:pos x="311" y="140"/>
                </a:cxn>
                <a:cxn ang="0">
                  <a:pos x="312" y="159"/>
                </a:cxn>
                <a:cxn ang="0">
                  <a:pos x="312" y="178"/>
                </a:cxn>
                <a:cxn ang="0">
                  <a:pos x="316" y="198"/>
                </a:cxn>
                <a:cxn ang="0">
                  <a:pos x="321" y="217"/>
                </a:cxn>
                <a:cxn ang="0">
                  <a:pos x="311" y="234"/>
                </a:cxn>
                <a:cxn ang="0">
                  <a:pos x="316" y="256"/>
                </a:cxn>
                <a:cxn ang="0">
                  <a:pos x="305" y="274"/>
                </a:cxn>
                <a:cxn ang="0">
                  <a:pos x="293" y="291"/>
                </a:cxn>
                <a:cxn ang="0">
                  <a:pos x="283" y="308"/>
                </a:cxn>
                <a:cxn ang="0">
                  <a:pos x="279" y="330"/>
                </a:cxn>
              </a:cxnLst>
              <a:rect l="0" t="0" r="r" b="b"/>
              <a:pathLst>
                <a:path w="323" h="410">
                  <a:moveTo>
                    <a:pt x="276" y="335"/>
                  </a:moveTo>
                  <a:lnTo>
                    <a:pt x="272" y="338"/>
                  </a:lnTo>
                  <a:lnTo>
                    <a:pt x="267" y="340"/>
                  </a:lnTo>
                  <a:lnTo>
                    <a:pt x="262" y="344"/>
                  </a:lnTo>
                  <a:lnTo>
                    <a:pt x="257" y="347"/>
                  </a:lnTo>
                  <a:lnTo>
                    <a:pt x="255" y="352"/>
                  </a:lnTo>
                  <a:lnTo>
                    <a:pt x="252" y="357"/>
                  </a:lnTo>
                  <a:lnTo>
                    <a:pt x="250" y="361"/>
                  </a:lnTo>
                  <a:lnTo>
                    <a:pt x="247" y="366"/>
                  </a:lnTo>
                  <a:lnTo>
                    <a:pt x="242" y="369"/>
                  </a:lnTo>
                  <a:lnTo>
                    <a:pt x="238" y="373"/>
                  </a:lnTo>
                  <a:lnTo>
                    <a:pt x="234" y="376"/>
                  </a:lnTo>
                  <a:lnTo>
                    <a:pt x="230" y="379"/>
                  </a:lnTo>
                  <a:lnTo>
                    <a:pt x="226" y="382"/>
                  </a:lnTo>
                  <a:lnTo>
                    <a:pt x="222" y="387"/>
                  </a:lnTo>
                  <a:lnTo>
                    <a:pt x="217" y="390"/>
                  </a:lnTo>
                  <a:lnTo>
                    <a:pt x="210" y="390"/>
                  </a:lnTo>
                  <a:lnTo>
                    <a:pt x="205" y="391"/>
                  </a:lnTo>
                  <a:lnTo>
                    <a:pt x="202" y="394"/>
                  </a:lnTo>
                  <a:lnTo>
                    <a:pt x="197" y="397"/>
                  </a:lnTo>
                  <a:lnTo>
                    <a:pt x="192" y="399"/>
                  </a:lnTo>
                  <a:lnTo>
                    <a:pt x="188" y="400"/>
                  </a:lnTo>
                  <a:lnTo>
                    <a:pt x="182" y="398"/>
                  </a:lnTo>
                  <a:lnTo>
                    <a:pt x="177" y="396"/>
                  </a:lnTo>
                  <a:lnTo>
                    <a:pt x="172" y="396"/>
                  </a:lnTo>
                  <a:lnTo>
                    <a:pt x="168" y="399"/>
                  </a:lnTo>
                  <a:lnTo>
                    <a:pt x="164" y="403"/>
                  </a:lnTo>
                  <a:lnTo>
                    <a:pt x="160" y="407"/>
                  </a:lnTo>
                  <a:lnTo>
                    <a:pt x="156" y="410"/>
                  </a:lnTo>
                  <a:lnTo>
                    <a:pt x="151" y="410"/>
                  </a:lnTo>
                  <a:lnTo>
                    <a:pt x="145" y="407"/>
                  </a:lnTo>
                  <a:lnTo>
                    <a:pt x="141" y="406"/>
                  </a:lnTo>
                  <a:lnTo>
                    <a:pt x="135" y="406"/>
                  </a:lnTo>
                  <a:lnTo>
                    <a:pt x="129" y="402"/>
                  </a:lnTo>
                  <a:lnTo>
                    <a:pt x="122" y="390"/>
                  </a:lnTo>
                  <a:lnTo>
                    <a:pt x="114" y="379"/>
                  </a:lnTo>
                  <a:lnTo>
                    <a:pt x="108" y="373"/>
                  </a:lnTo>
                  <a:lnTo>
                    <a:pt x="105" y="374"/>
                  </a:lnTo>
                  <a:lnTo>
                    <a:pt x="99" y="375"/>
                  </a:lnTo>
                  <a:lnTo>
                    <a:pt x="93" y="377"/>
                  </a:lnTo>
                  <a:lnTo>
                    <a:pt x="86" y="380"/>
                  </a:lnTo>
                  <a:lnTo>
                    <a:pt x="80" y="382"/>
                  </a:lnTo>
                  <a:lnTo>
                    <a:pt x="74" y="383"/>
                  </a:lnTo>
                  <a:lnTo>
                    <a:pt x="68" y="383"/>
                  </a:lnTo>
                  <a:lnTo>
                    <a:pt x="66" y="382"/>
                  </a:lnTo>
                  <a:lnTo>
                    <a:pt x="61" y="380"/>
                  </a:lnTo>
                  <a:lnTo>
                    <a:pt x="54" y="380"/>
                  </a:lnTo>
                  <a:lnTo>
                    <a:pt x="46" y="380"/>
                  </a:lnTo>
                  <a:lnTo>
                    <a:pt x="42" y="377"/>
                  </a:lnTo>
                  <a:lnTo>
                    <a:pt x="39" y="373"/>
                  </a:lnTo>
                  <a:lnTo>
                    <a:pt x="39" y="367"/>
                  </a:lnTo>
                  <a:lnTo>
                    <a:pt x="38" y="361"/>
                  </a:lnTo>
                  <a:lnTo>
                    <a:pt x="36" y="357"/>
                  </a:lnTo>
                  <a:lnTo>
                    <a:pt x="33" y="352"/>
                  </a:lnTo>
                  <a:lnTo>
                    <a:pt x="32" y="347"/>
                  </a:lnTo>
                  <a:lnTo>
                    <a:pt x="30" y="343"/>
                  </a:lnTo>
                  <a:lnTo>
                    <a:pt x="28" y="338"/>
                  </a:lnTo>
                  <a:lnTo>
                    <a:pt x="24" y="335"/>
                  </a:lnTo>
                  <a:lnTo>
                    <a:pt x="20" y="331"/>
                  </a:lnTo>
                  <a:lnTo>
                    <a:pt x="14" y="328"/>
                  </a:lnTo>
                  <a:lnTo>
                    <a:pt x="10" y="324"/>
                  </a:lnTo>
                  <a:lnTo>
                    <a:pt x="9" y="320"/>
                  </a:lnTo>
                  <a:lnTo>
                    <a:pt x="8" y="315"/>
                  </a:lnTo>
                  <a:lnTo>
                    <a:pt x="6" y="311"/>
                  </a:lnTo>
                  <a:lnTo>
                    <a:pt x="5" y="306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7" y="290"/>
                  </a:lnTo>
                  <a:lnTo>
                    <a:pt x="7" y="284"/>
                  </a:lnTo>
                  <a:lnTo>
                    <a:pt x="6" y="279"/>
                  </a:lnTo>
                  <a:lnTo>
                    <a:pt x="4" y="275"/>
                  </a:lnTo>
                  <a:lnTo>
                    <a:pt x="1" y="270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1" y="255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5" y="241"/>
                  </a:lnTo>
                  <a:lnTo>
                    <a:pt x="7" y="236"/>
                  </a:lnTo>
                  <a:lnTo>
                    <a:pt x="9" y="231"/>
                  </a:lnTo>
                  <a:lnTo>
                    <a:pt x="10" y="226"/>
                  </a:lnTo>
                  <a:lnTo>
                    <a:pt x="10" y="222"/>
                  </a:lnTo>
                  <a:lnTo>
                    <a:pt x="9" y="217"/>
                  </a:lnTo>
                  <a:lnTo>
                    <a:pt x="9" y="211"/>
                  </a:lnTo>
                  <a:lnTo>
                    <a:pt x="9" y="207"/>
                  </a:lnTo>
                  <a:lnTo>
                    <a:pt x="12" y="202"/>
                  </a:lnTo>
                  <a:lnTo>
                    <a:pt x="14" y="198"/>
                  </a:lnTo>
                  <a:lnTo>
                    <a:pt x="17" y="194"/>
                  </a:lnTo>
                  <a:lnTo>
                    <a:pt x="20" y="189"/>
                  </a:lnTo>
                  <a:lnTo>
                    <a:pt x="21" y="185"/>
                  </a:lnTo>
                  <a:lnTo>
                    <a:pt x="21" y="179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3" y="165"/>
                  </a:lnTo>
                  <a:lnTo>
                    <a:pt x="23" y="158"/>
                  </a:lnTo>
                  <a:lnTo>
                    <a:pt x="22" y="153"/>
                  </a:lnTo>
                  <a:lnTo>
                    <a:pt x="23" y="147"/>
                  </a:lnTo>
                  <a:lnTo>
                    <a:pt x="27" y="142"/>
                  </a:lnTo>
                  <a:lnTo>
                    <a:pt x="30" y="139"/>
                  </a:lnTo>
                  <a:lnTo>
                    <a:pt x="32" y="135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35" y="105"/>
                  </a:lnTo>
                  <a:lnTo>
                    <a:pt x="33" y="89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3" y="74"/>
                  </a:lnTo>
                  <a:lnTo>
                    <a:pt x="29" y="70"/>
                  </a:lnTo>
                  <a:lnTo>
                    <a:pt x="23" y="65"/>
                  </a:lnTo>
                  <a:lnTo>
                    <a:pt x="19" y="59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5" y="45"/>
                  </a:lnTo>
                  <a:lnTo>
                    <a:pt x="17" y="38"/>
                  </a:lnTo>
                  <a:lnTo>
                    <a:pt x="19" y="33"/>
                  </a:lnTo>
                  <a:lnTo>
                    <a:pt x="22" y="28"/>
                  </a:lnTo>
                  <a:lnTo>
                    <a:pt x="27" y="27"/>
                  </a:lnTo>
                  <a:lnTo>
                    <a:pt x="32" y="26"/>
                  </a:lnTo>
                  <a:lnTo>
                    <a:pt x="37" y="25"/>
                  </a:lnTo>
                  <a:lnTo>
                    <a:pt x="43" y="23"/>
                  </a:lnTo>
                  <a:lnTo>
                    <a:pt x="47" y="22"/>
                  </a:lnTo>
                  <a:lnTo>
                    <a:pt x="53" y="22"/>
                  </a:lnTo>
                  <a:lnTo>
                    <a:pt x="58" y="23"/>
                  </a:lnTo>
                  <a:lnTo>
                    <a:pt x="62" y="22"/>
                  </a:lnTo>
                  <a:lnTo>
                    <a:pt x="67" y="19"/>
                  </a:lnTo>
                  <a:lnTo>
                    <a:pt x="70" y="14"/>
                  </a:lnTo>
                  <a:lnTo>
                    <a:pt x="75" y="10"/>
                  </a:lnTo>
                  <a:lnTo>
                    <a:pt x="78" y="6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5" y="13"/>
                  </a:lnTo>
                  <a:lnTo>
                    <a:pt x="100" y="14"/>
                  </a:lnTo>
                  <a:lnTo>
                    <a:pt x="105" y="12"/>
                  </a:lnTo>
                  <a:lnTo>
                    <a:pt x="110" y="8"/>
                  </a:lnTo>
                  <a:lnTo>
                    <a:pt x="113" y="4"/>
                  </a:lnTo>
                  <a:lnTo>
                    <a:pt x="118" y="3"/>
                  </a:lnTo>
                  <a:lnTo>
                    <a:pt x="123" y="3"/>
                  </a:lnTo>
                  <a:lnTo>
                    <a:pt x="128" y="2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3" y="3"/>
                  </a:lnTo>
                  <a:lnTo>
                    <a:pt x="148" y="5"/>
                  </a:lnTo>
                  <a:lnTo>
                    <a:pt x="152" y="8"/>
                  </a:lnTo>
                  <a:lnTo>
                    <a:pt x="157" y="11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72" y="12"/>
                  </a:lnTo>
                  <a:lnTo>
                    <a:pt x="176" y="13"/>
                  </a:lnTo>
                  <a:lnTo>
                    <a:pt x="181" y="14"/>
                  </a:lnTo>
                  <a:lnTo>
                    <a:pt x="187" y="14"/>
                  </a:lnTo>
                  <a:lnTo>
                    <a:pt x="191" y="14"/>
                  </a:lnTo>
                  <a:lnTo>
                    <a:pt x="196" y="15"/>
                  </a:lnTo>
                  <a:lnTo>
                    <a:pt x="199" y="18"/>
                  </a:lnTo>
                  <a:lnTo>
                    <a:pt x="204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5" y="32"/>
                  </a:lnTo>
                  <a:lnTo>
                    <a:pt x="221" y="33"/>
                  </a:lnTo>
                  <a:lnTo>
                    <a:pt x="227" y="34"/>
                  </a:lnTo>
                  <a:lnTo>
                    <a:pt x="232" y="35"/>
                  </a:lnTo>
                  <a:lnTo>
                    <a:pt x="235" y="37"/>
                  </a:lnTo>
                  <a:lnTo>
                    <a:pt x="241" y="40"/>
                  </a:lnTo>
                  <a:lnTo>
                    <a:pt x="245" y="42"/>
                  </a:lnTo>
                  <a:lnTo>
                    <a:pt x="249" y="44"/>
                  </a:lnTo>
                  <a:lnTo>
                    <a:pt x="252" y="48"/>
                  </a:lnTo>
                  <a:lnTo>
                    <a:pt x="256" y="52"/>
                  </a:lnTo>
                  <a:lnTo>
                    <a:pt x="259" y="57"/>
                  </a:lnTo>
                  <a:lnTo>
                    <a:pt x="263" y="60"/>
                  </a:lnTo>
                  <a:lnTo>
                    <a:pt x="266" y="64"/>
                  </a:lnTo>
                  <a:lnTo>
                    <a:pt x="270" y="67"/>
                  </a:lnTo>
                  <a:lnTo>
                    <a:pt x="273" y="72"/>
                  </a:lnTo>
                  <a:lnTo>
                    <a:pt x="276" y="75"/>
                  </a:lnTo>
                  <a:lnTo>
                    <a:pt x="279" y="80"/>
                  </a:lnTo>
                  <a:lnTo>
                    <a:pt x="282" y="83"/>
                  </a:lnTo>
                  <a:lnTo>
                    <a:pt x="285" y="88"/>
                  </a:lnTo>
                  <a:lnTo>
                    <a:pt x="287" y="91"/>
                  </a:lnTo>
                  <a:lnTo>
                    <a:pt x="289" y="96"/>
                  </a:lnTo>
                  <a:lnTo>
                    <a:pt x="293" y="100"/>
                  </a:lnTo>
                  <a:lnTo>
                    <a:pt x="295" y="104"/>
                  </a:lnTo>
                  <a:lnTo>
                    <a:pt x="297" y="109"/>
                  </a:lnTo>
                  <a:lnTo>
                    <a:pt x="301" y="113"/>
                  </a:lnTo>
                  <a:lnTo>
                    <a:pt x="303" y="117"/>
                  </a:lnTo>
                  <a:lnTo>
                    <a:pt x="306" y="120"/>
                  </a:lnTo>
                  <a:lnTo>
                    <a:pt x="309" y="125"/>
                  </a:lnTo>
                  <a:lnTo>
                    <a:pt x="310" y="130"/>
                  </a:lnTo>
                  <a:lnTo>
                    <a:pt x="310" y="134"/>
                  </a:lnTo>
                  <a:lnTo>
                    <a:pt x="311" y="140"/>
                  </a:lnTo>
                  <a:lnTo>
                    <a:pt x="311" y="145"/>
                  </a:lnTo>
                  <a:lnTo>
                    <a:pt x="312" y="149"/>
                  </a:lnTo>
                  <a:lnTo>
                    <a:pt x="312" y="154"/>
                  </a:lnTo>
                  <a:lnTo>
                    <a:pt x="312" y="159"/>
                  </a:lnTo>
                  <a:lnTo>
                    <a:pt x="312" y="164"/>
                  </a:lnTo>
                  <a:lnTo>
                    <a:pt x="312" y="169"/>
                  </a:lnTo>
                  <a:lnTo>
                    <a:pt x="312" y="173"/>
                  </a:lnTo>
                  <a:lnTo>
                    <a:pt x="312" y="178"/>
                  </a:lnTo>
                  <a:lnTo>
                    <a:pt x="312" y="183"/>
                  </a:lnTo>
                  <a:lnTo>
                    <a:pt x="313" y="187"/>
                  </a:lnTo>
                  <a:lnTo>
                    <a:pt x="314" y="192"/>
                  </a:lnTo>
                  <a:lnTo>
                    <a:pt x="316" y="198"/>
                  </a:lnTo>
                  <a:lnTo>
                    <a:pt x="316" y="202"/>
                  </a:lnTo>
                  <a:lnTo>
                    <a:pt x="317" y="207"/>
                  </a:lnTo>
                  <a:lnTo>
                    <a:pt x="319" y="211"/>
                  </a:lnTo>
                  <a:lnTo>
                    <a:pt x="321" y="217"/>
                  </a:lnTo>
                  <a:lnTo>
                    <a:pt x="323" y="222"/>
                  </a:lnTo>
                  <a:lnTo>
                    <a:pt x="320" y="226"/>
                  </a:lnTo>
                  <a:lnTo>
                    <a:pt x="316" y="231"/>
                  </a:lnTo>
                  <a:lnTo>
                    <a:pt x="311" y="234"/>
                  </a:lnTo>
                  <a:lnTo>
                    <a:pt x="309" y="239"/>
                  </a:lnTo>
                  <a:lnTo>
                    <a:pt x="310" y="245"/>
                  </a:lnTo>
                  <a:lnTo>
                    <a:pt x="312" y="251"/>
                  </a:lnTo>
                  <a:lnTo>
                    <a:pt x="316" y="256"/>
                  </a:lnTo>
                  <a:lnTo>
                    <a:pt x="316" y="261"/>
                  </a:lnTo>
                  <a:lnTo>
                    <a:pt x="313" y="266"/>
                  </a:lnTo>
                  <a:lnTo>
                    <a:pt x="310" y="270"/>
                  </a:lnTo>
                  <a:lnTo>
                    <a:pt x="305" y="274"/>
                  </a:lnTo>
                  <a:lnTo>
                    <a:pt x="303" y="278"/>
                  </a:lnTo>
                  <a:lnTo>
                    <a:pt x="301" y="283"/>
                  </a:lnTo>
                  <a:lnTo>
                    <a:pt x="296" y="286"/>
                  </a:lnTo>
                  <a:lnTo>
                    <a:pt x="293" y="291"/>
                  </a:lnTo>
                  <a:lnTo>
                    <a:pt x="289" y="294"/>
                  </a:lnTo>
                  <a:lnTo>
                    <a:pt x="287" y="299"/>
                  </a:lnTo>
                  <a:lnTo>
                    <a:pt x="286" y="304"/>
                  </a:lnTo>
                  <a:lnTo>
                    <a:pt x="283" y="308"/>
                  </a:lnTo>
                  <a:lnTo>
                    <a:pt x="281" y="313"/>
                  </a:lnTo>
                  <a:lnTo>
                    <a:pt x="279" y="317"/>
                  </a:lnTo>
                  <a:lnTo>
                    <a:pt x="279" y="323"/>
                  </a:lnTo>
                  <a:lnTo>
                    <a:pt x="279" y="330"/>
                  </a:lnTo>
                  <a:lnTo>
                    <a:pt x="276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5034" y="3714"/>
              <a:ext cx="201" cy="188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95" y="68"/>
                </a:cxn>
                <a:cxn ang="0">
                  <a:pos x="78" y="98"/>
                </a:cxn>
                <a:cxn ang="0">
                  <a:pos x="72" y="118"/>
                </a:cxn>
                <a:cxn ang="0">
                  <a:pos x="70" y="130"/>
                </a:cxn>
                <a:cxn ang="0">
                  <a:pos x="63" y="147"/>
                </a:cxn>
                <a:cxn ang="0">
                  <a:pos x="51" y="160"/>
                </a:cxn>
                <a:cxn ang="0">
                  <a:pos x="40" y="157"/>
                </a:cxn>
                <a:cxn ang="0">
                  <a:pos x="28" y="150"/>
                </a:cxn>
                <a:cxn ang="0">
                  <a:pos x="18" y="149"/>
                </a:cxn>
                <a:cxn ang="0">
                  <a:pos x="9" y="165"/>
                </a:cxn>
                <a:cxn ang="0">
                  <a:pos x="9" y="184"/>
                </a:cxn>
                <a:cxn ang="0">
                  <a:pos x="9" y="190"/>
                </a:cxn>
                <a:cxn ang="0">
                  <a:pos x="3" y="202"/>
                </a:cxn>
                <a:cxn ang="0">
                  <a:pos x="18" y="233"/>
                </a:cxn>
                <a:cxn ang="0">
                  <a:pos x="52" y="251"/>
                </a:cxn>
                <a:cxn ang="0">
                  <a:pos x="70" y="258"/>
                </a:cxn>
                <a:cxn ang="0">
                  <a:pos x="58" y="278"/>
                </a:cxn>
                <a:cxn ang="0">
                  <a:pos x="39" y="306"/>
                </a:cxn>
                <a:cxn ang="0">
                  <a:pos x="43" y="317"/>
                </a:cxn>
                <a:cxn ang="0">
                  <a:pos x="51" y="331"/>
                </a:cxn>
                <a:cxn ang="0">
                  <a:pos x="65" y="344"/>
                </a:cxn>
                <a:cxn ang="0">
                  <a:pos x="109" y="360"/>
                </a:cxn>
                <a:cxn ang="0">
                  <a:pos x="161" y="373"/>
                </a:cxn>
                <a:cxn ang="0">
                  <a:pos x="195" y="376"/>
                </a:cxn>
                <a:cxn ang="0">
                  <a:pos x="219" y="374"/>
                </a:cxn>
                <a:cxn ang="0">
                  <a:pos x="252" y="367"/>
                </a:cxn>
                <a:cxn ang="0">
                  <a:pos x="282" y="358"/>
                </a:cxn>
                <a:cxn ang="0">
                  <a:pos x="295" y="350"/>
                </a:cxn>
                <a:cxn ang="0">
                  <a:pos x="300" y="345"/>
                </a:cxn>
                <a:cxn ang="0">
                  <a:pos x="305" y="341"/>
                </a:cxn>
                <a:cxn ang="0">
                  <a:pos x="330" y="319"/>
                </a:cxn>
                <a:cxn ang="0">
                  <a:pos x="367" y="279"/>
                </a:cxn>
                <a:cxn ang="0">
                  <a:pos x="395" y="228"/>
                </a:cxn>
                <a:cxn ang="0">
                  <a:pos x="399" y="180"/>
                </a:cxn>
                <a:cxn ang="0">
                  <a:pos x="390" y="139"/>
                </a:cxn>
                <a:cxn ang="0">
                  <a:pos x="369" y="97"/>
                </a:cxn>
                <a:cxn ang="0">
                  <a:pos x="342" y="60"/>
                </a:cxn>
                <a:cxn ang="0">
                  <a:pos x="306" y="29"/>
                </a:cxn>
                <a:cxn ang="0">
                  <a:pos x="264" y="9"/>
                </a:cxn>
                <a:cxn ang="0">
                  <a:pos x="218" y="0"/>
                </a:cxn>
                <a:cxn ang="0">
                  <a:pos x="170" y="10"/>
                </a:cxn>
              </a:cxnLst>
              <a:rect l="0" t="0" r="r" b="b"/>
              <a:pathLst>
                <a:path w="400" h="376">
                  <a:moveTo>
                    <a:pt x="146" y="21"/>
                  </a:moveTo>
                  <a:lnTo>
                    <a:pt x="125" y="36"/>
                  </a:lnTo>
                  <a:lnTo>
                    <a:pt x="108" y="52"/>
                  </a:lnTo>
                  <a:lnTo>
                    <a:pt x="95" y="68"/>
                  </a:lnTo>
                  <a:lnTo>
                    <a:pt x="85" y="85"/>
                  </a:lnTo>
                  <a:lnTo>
                    <a:pt x="78" y="98"/>
                  </a:lnTo>
                  <a:lnTo>
                    <a:pt x="74" y="110"/>
                  </a:lnTo>
                  <a:lnTo>
                    <a:pt x="72" y="118"/>
                  </a:lnTo>
                  <a:lnTo>
                    <a:pt x="71" y="120"/>
                  </a:lnTo>
                  <a:lnTo>
                    <a:pt x="70" y="130"/>
                  </a:lnTo>
                  <a:lnTo>
                    <a:pt x="67" y="138"/>
                  </a:lnTo>
                  <a:lnTo>
                    <a:pt x="63" y="147"/>
                  </a:lnTo>
                  <a:lnTo>
                    <a:pt x="57" y="156"/>
                  </a:lnTo>
                  <a:lnTo>
                    <a:pt x="51" y="160"/>
                  </a:lnTo>
                  <a:lnTo>
                    <a:pt x="46" y="160"/>
                  </a:lnTo>
                  <a:lnTo>
                    <a:pt x="40" y="157"/>
                  </a:lnTo>
                  <a:lnTo>
                    <a:pt x="34" y="154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18" y="149"/>
                  </a:lnTo>
                  <a:lnTo>
                    <a:pt x="12" y="155"/>
                  </a:lnTo>
                  <a:lnTo>
                    <a:pt x="9" y="165"/>
                  </a:lnTo>
                  <a:lnTo>
                    <a:pt x="9" y="176"/>
                  </a:lnTo>
                  <a:lnTo>
                    <a:pt x="9" y="184"/>
                  </a:lnTo>
                  <a:lnTo>
                    <a:pt x="10" y="187"/>
                  </a:lnTo>
                  <a:lnTo>
                    <a:pt x="9" y="190"/>
                  </a:lnTo>
                  <a:lnTo>
                    <a:pt x="6" y="194"/>
                  </a:lnTo>
                  <a:lnTo>
                    <a:pt x="3" y="202"/>
                  </a:lnTo>
                  <a:lnTo>
                    <a:pt x="0" y="214"/>
                  </a:lnTo>
                  <a:lnTo>
                    <a:pt x="18" y="233"/>
                  </a:lnTo>
                  <a:lnTo>
                    <a:pt x="36" y="245"/>
                  </a:lnTo>
                  <a:lnTo>
                    <a:pt x="52" y="251"/>
                  </a:lnTo>
                  <a:lnTo>
                    <a:pt x="64" y="254"/>
                  </a:lnTo>
                  <a:lnTo>
                    <a:pt x="70" y="258"/>
                  </a:lnTo>
                  <a:lnTo>
                    <a:pt x="69" y="264"/>
                  </a:lnTo>
                  <a:lnTo>
                    <a:pt x="58" y="278"/>
                  </a:lnTo>
                  <a:lnTo>
                    <a:pt x="38" y="300"/>
                  </a:lnTo>
                  <a:lnTo>
                    <a:pt x="39" y="306"/>
                  </a:lnTo>
                  <a:lnTo>
                    <a:pt x="41" y="312"/>
                  </a:lnTo>
                  <a:lnTo>
                    <a:pt x="43" y="317"/>
                  </a:lnTo>
                  <a:lnTo>
                    <a:pt x="47" y="324"/>
                  </a:lnTo>
                  <a:lnTo>
                    <a:pt x="51" y="331"/>
                  </a:lnTo>
                  <a:lnTo>
                    <a:pt x="57" y="338"/>
                  </a:lnTo>
                  <a:lnTo>
                    <a:pt x="65" y="344"/>
                  </a:lnTo>
                  <a:lnTo>
                    <a:pt x="76" y="349"/>
                  </a:lnTo>
                  <a:lnTo>
                    <a:pt x="109" y="360"/>
                  </a:lnTo>
                  <a:lnTo>
                    <a:pt x="137" y="368"/>
                  </a:lnTo>
                  <a:lnTo>
                    <a:pt x="161" y="373"/>
                  </a:lnTo>
                  <a:lnTo>
                    <a:pt x="180" y="375"/>
                  </a:lnTo>
                  <a:lnTo>
                    <a:pt x="195" y="376"/>
                  </a:lnTo>
                  <a:lnTo>
                    <a:pt x="209" y="375"/>
                  </a:lnTo>
                  <a:lnTo>
                    <a:pt x="219" y="374"/>
                  </a:lnTo>
                  <a:lnTo>
                    <a:pt x="229" y="372"/>
                  </a:lnTo>
                  <a:lnTo>
                    <a:pt x="252" y="367"/>
                  </a:lnTo>
                  <a:lnTo>
                    <a:pt x="269" y="362"/>
                  </a:lnTo>
                  <a:lnTo>
                    <a:pt x="282" y="358"/>
                  </a:lnTo>
                  <a:lnTo>
                    <a:pt x="290" y="353"/>
                  </a:lnTo>
                  <a:lnTo>
                    <a:pt x="295" y="350"/>
                  </a:lnTo>
                  <a:lnTo>
                    <a:pt x="299" y="346"/>
                  </a:lnTo>
                  <a:lnTo>
                    <a:pt x="300" y="345"/>
                  </a:lnTo>
                  <a:lnTo>
                    <a:pt x="300" y="344"/>
                  </a:lnTo>
                  <a:lnTo>
                    <a:pt x="305" y="341"/>
                  </a:lnTo>
                  <a:lnTo>
                    <a:pt x="315" y="332"/>
                  </a:lnTo>
                  <a:lnTo>
                    <a:pt x="330" y="319"/>
                  </a:lnTo>
                  <a:lnTo>
                    <a:pt x="348" y="300"/>
                  </a:lnTo>
                  <a:lnTo>
                    <a:pt x="367" y="279"/>
                  </a:lnTo>
                  <a:lnTo>
                    <a:pt x="383" y="254"/>
                  </a:lnTo>
                  <a:lnTo>
                    <a:pt x="395" y="228"/>
                  </a:lnTo>
                  <a:lnTo>
                    <a:pt x="400" y="200"/>
                  </a:lnTo>
                  <a:lnTo>
                    <a:pt x="399" y="180"/>
                  </a:lnTo>
                  <a:lnTo>
                    <a:pt x="396" y="160"/>
                  </a:lnTo>
                  <a:lnTo>
                    <a:pt x="390" y="139"/>
                  </a:lnTo>
                  <a:lnTo>
                    <a:pt x="381" y="118"/>
                  </a:lnTo>
                  <a:lnTo>
                    <a:pt x="369" y="97"/>
                  </a:lnTo>
                  <a:lnTo>
                    <a:pt x="357" y="78"/>
                  </a:lnTo>
                  <a:lnTo>
                    <a:pt x="342" y="60"/>
                  </a:lnTo>
                  <a:lnTo>
                    <a:pt x="324" y="43"/>
                  </a:lnTo>
                  <a:lnTo>
                    <a:pt x="306" y="29"/>
                  </a:lnTo>
                  <a:lnTo>
                    <a:pt x="285" y="18"/>
                  </a:lnTo>
                  <a:lnTo>
                    <a:pt x="264" y="9"/>
                  </a:lnTo>
                  <a:lnTo>
                    <a:pt x="241" y="3"/>
                  </a:lnTo>
                  <a:lnTo>
                    <a:pt x="218" y="0"/>
                  </a:lnTo>
                  <a:lnTo>
                    <a:pt x="194" y="3"/>
                  </a:lnTo>
                  <a:lnTo>
                    <a:pt x="170" y="10"/>
                  </a:lnTo>
                  <a:lnTo>
                    <a:pt x="146" y="21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5078" y="3817"/>
              <a:ext cx="70" cy="71"/>
            </a:xfrm>
            <a:custGeom>
              <a:avLst/>
              <a:gdLst/>
              <a:ahLst/>
              <a:cxnLst>
                <a:cxn ang="0">
                  <a:pos x="139" y="78"/>
                </a:cxn>
                <a:cxn ang="0">
                  <a:pos x="137" y="92"/>
                </a:cxn>
                <a:cxn ang="0">
                  <a:pos x="131" y="105"/>
                </a:cxn>
                <a:cxn ang="0">
                  <a:pos x="123" y="116"/>
                </a:cxn>
                <a:cxn ang="0">
                  <a:pos x="114" y="126"/>
                </a:cxn>
                <a:cxn ang="0">
                  <a:pos x="103" y="133"/>
                </a:cxn>
                <a:cxn ang="0">
                  <a:pos x="90" y="139"/>
                </a:cxn>
                <a:cxn ang="0">
                  <a:pos x="77" y="141"/>
                </a:cxn>
                <a:cxn ang="0">
                  <a:pos x="62" y="141"/>
                </a:cxn>
                <a:cxn ang="0">
                  <a:pos x="48" y="139"/>
                </a:cxn>
                <a:cxn ang="0">
                  <a:pos x="36" y="133"/>
                </a:cxn>
                <a:cxn ang="0">
                  <a:pos x="24" y="125"/>
                </a:cxn>
                <a:cxn ang="0">
                  <a:pos x="15" y="116"/>
                </a:cxn>
                <a:cxn ang="0">
                  <a:pos x="8" y="105"/>
                </a:cxn>
                <a:cxn ang="0">
                  <a:pos x="2" y="92"/>
                </a:cxn>
                <a:cxn ang="0">
                  <a:pos x="0" y="78"/>
                </a:cxn>
                <a:cxn ang="0">
                  <a:pos x="0" y="63"/>
                </a:cxn>
                <a:cxn ang="0">
                  <a:pos x="2" y="49"/>
                </a:cxn>
                <a:cxn ang="0">
                  <a:pos x="8" y="35"/>
                </a:cxn>
                <a:cxn ang="0">
                  <a:pos x="16" y="25"/>
                </a:cxn>
                <a:cxn ang="0">
                  <a:pos x="25" y="15"/>
                </a:cxn>
                <a:cxn ang="0">
                  <a:pos x="37" y="8"/>
                </a:cxn>
                <a:cxn ang="0">
                  <a:pos x="50" y="2"/>
                </a:cxn>
                <a:cxn ang="0">
                  <a:pos x="62" y="0"/>
                </a:cxn>
                <a:cxn ang="0">
                  <a:pos x="77" y="0"/>
                </a:cxn>
                <a:cxn ang="0">
                  <a:pos x="91" y="2"/>
                </a:cxn>
                <a:cxn ang="0">
                  <a:pos x="104" y="8"/>
                </a:cxn>
                <a:cxn ang="0">
                  <a:pos x="115" y="16"/>
                </a:cxn>
                <a:cxn ang="0">
                  <a:pos x="124" y="25"/>
                </a:cxn>
                <a:cxn ang="0">
                  <a:pos x="131" y="37"/>
                </a:cxn>
                <a:cxn ang="0">
                  <a:pos x="137" y="49"/>
                </a:cxn>
                <a:cxn ang="0">
                  <a:pos x="139" y="63"/>
                </a:cxn>
                <a:cxn ang="0">
                  <a:pos x="139" y="78"/>
                </a:cxn>
              </a:cxnLst>
              <a:rect l="0" t="0" r="r" b="b"/>
              <a:pathLst>
                <a:path w="139" h="141">
                  <a:moveTo>
                    <a:pt x="139" y="78"/>
                  </a:moveTo>
                  <a:lnTo>
                    <a:pt x="137" y="92"/>
                  </a:lnTo>
                  <a:lnTo>
                    <a:pt x="131" y="105"/>
                  </a:lnTo>
                  <a:lnTo>
                    <a:pt x="123" y="116"/>
                  </a:lnTo>
                  <a:lnTo>
                    <a:pt x="114" y="126"/>
                  </a:lnTo>
                  <a:lnTo>
                    <a:pt x="103" y="133"/>
                  </a:lnTo>
                  <a:lnTo>
                    <a:pt x="90" y="139"/>
                  </a:lnTo>
                  <a:lnTo>
                    <a:pt x="77" y="141"/>
                  </a:lnTo>
                  <a:lnTo>
                    <a:pt x="62" y="141"/>
                  </a:lnTo>
                  <a:lnTo>
                    <a:pt x="48" y="139"/>
                  </a:lnTo>
                  <a:lnTo>
                    <a:pt x="36" y="133"/>
                  </a:lnTo>
                  <a:lnTo>
                    <a:pt x="24" y="125"/>
                  </a:lnTo>
                  <a:lnTo>
                    <a:pt x="15" y="116"/>
                  </a:lnTo>
                  <a:lnTo>
                    <a:pt x="8" y="105"/>
                  </a:lnTo>
                  <a:lnTo>
                    <a:pt x="2" y="92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8" y="35"/>
                  </a:lnTo>
                  <a:lnTo>
                    <a:pt x="16" y="25"/>
                  </a:lnTo>
                  <a:lnTo>
                    <a:pt x="25" y="15"/>
                  </a:lnTo>
                  <a:lnTo>
                    <a:pt x="37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91" y="2"/>
                  </a:lnTo>
                  <a:lnTo>
                    <a:pt x="104" y="8"/>
                  </a:lnTo>
                  <a:lnTo>
                    <a:pt x="115" y="16"/>
                  </a:lnTo>
                  <a:lnTo>
                    <a:pt x="124" y="25"/>
                  </a:lnTo>
                  <a:lnTo>
                    <a:pt x="131" y="37"/>
                  </a:lnTo>
                  <a:lnTo>
                    <a:pt x="137" y="49"/>
                  </a:lnTo>
                  <a:lnTo>
                    <a:pt x="139" y="63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5078" y="3817"/>
              <a:ext cx="70" cy="71"/>
            </a:xfrm>
            <a:custGeom>
              <a:avLst/>
              <a:gdLst/>
              <a:ahLst/>
              <a:cxnLst>
                <a:cxn ang="0">
                  <a:pos x="139" y="78"/>
                </a:cxn>
                <a:cxn ang="0">
                  <a:pos x="136" y="92"/>
                </a:cxn>
                <a:cxn ang="0">
                  <a:pos x="131" y="105"/>
                </a:cxn>
                <a:cxn ang="0">
                  <a:pos x="123" y="116"/>
                </a:cxn>
                <a:cxn ang="0">
                  <a:pos x="114" y="125"/>
                </a:cxn>
                <a:cxn ang="0">
                  <a:pos x="103" y="133"/>
                </a:cxn>
                <a:cxn ang="0">
                  <a:pos x="90" y="138"/>
                </a:cxn>
                <a:cxn ang="0">
                  <a:pos x="76" y="141"/>
                </a:cxn>
                <a:cxn ang="0">
                  <a:pos x="62" y="141"/>
                </a:cxn>
                <a:cxn ang="0">
                  <a:pos x="48" y="138"/>
                </a:cxn>
                <a:cxn ang="0">
                  <a:pos x="36" y="132"/>
                </a:cxn>
                <a:cxn ang="0">
                  <a:pos x="25" y="125"/>
                </a:cxn>
                <a:cxn ang="0">
                  <a:pos x="16" y="115"/>
                </a:cxn>
                <a:cxn ang="0">
                  <a:pos x="8" y="103"/>
                </a:cxn>
                <a:cxn ang="0">
                  <a:pos x="3" y="91"/>
                </a:cxn>
                <a:cxn ang="0">
                  <a:pos x="0" y="78"/>
                </a:cxn>
                <a:cxn ang="0">
                  <a:pos x="0" y="63"/>
                </a:cxn>
                <a:cxn ang="0">
                  <a:pos x="2" y="49"/>
                </a:cxn>
                <a:cxn ang="0">
                  <a:pos x="8" y="37"/>
                </a:cxn>
                <a:cxn ang="0">
                  <a:pos x="16" y="25"/>
                </a:cxn>
                <a:cxn ang="0">
                  <a:pos x="25" y="16"/>
                </a:cxn>
                <a:cxn ang="0">
                  <a:pos x="37" y="8"/>
                </a:cxn>
                <a:cxn ang="0">
                  <a:pos x="50" y="3"/>
                </a:cxn>
                <a:cxn ang="0">
                  <a:pos x="62" y="0"/>
                </a:cxn>
                <a:cxn ang="0">
                  <a:pos x="77" y="0"/>
                </a:cxn>
                <a:cxn ang="0">
                  <a:pos x="91" y="3"/>
                </a:cxn>
                <a:cxn ang="0">
                  <a:pos x="104" y="9"/>
                </a:cxn>
                <a:cxn ang="0">
                  <a:pos x="114" y="16"/>
                </a:cxn>
                <a:cxn ang="0">
                  <a:pos x="124" y="26"/>
                </a:cxn>
                <a:cxn ang="0">
                  <a:pos x="131" y="38"/>
                </a:cxn>
                <a:cxn ang="0">
                  <a:pos x="136" y="50"/>
                </a:cxn>
                <a:cxn ang="0">
                  <a:pos x="139" y="63"/>
                </a:cxn>
                <a:cxn ang="0">
                  <a:pos x="139" y="78"/>
                </a:cxn>
              </a:cxnLst>
              <a:rect l="0" t="0" r="r" b="b"/>
              <a:pathLst>
                <a:path w="139" h="141">
                  <a:moveTo>
                    <a:pt x="139" y="78"/>
                  </a:moveTo>
                  <a:lnTo>
                    <a:pt x="136" y="92"/>
                  </a:lnTo>
                  <a:lnTo>
                    <a:pt x="131" y="105"/>
                  </a:lnTo>
                  <a:lnTo>
                    <a:pt x="123" y="116"/>
                  </a:lnTo>
                  <a:lnTo>
                    <a:pt x="114" y="125"/>
                  </a:lnTo>
                  <a:lnTo>
                    <a:pt x="103" y="133"/>
                  </a:lnTo>
                  <a:lnTo>
                    <a:pt x="90" y="138"/>
                  </a:lnTo>
                  <a:lnTo>
                    <a:pt x="76" y="141"/>
                  </a:lnTo>
                  <a:lnTo>
                    <a:pt x="62" y="141"/>
                  </a:lnTo>
                  <a:lnTo>
                    <a:pt x="48" y="138"/>
                  </a:lnTo>
                  <a:lnTo>
                    <a:pt x="36" y="132"/>
                  </a:lnTo>
                  <a:lnTo>
                    <a:pt x="25" y="125"/>
                  </a:lnTo>
                  <a:lnTo>
                    <a:pt x="16" y="115"/>
                  </a:lnTo>
                  <a:lnTo>
                    <a:pt x="8" y="103"/>
                  </a:lnTo>
                  <a:lnTo>
                    <a:pt x="3" y="91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2" y="49"/>
                  </a:lnTo>
                  <a:lnTo>
                    <a:pt x="8" y="37"/>
                  </a:lnTo>
                  <a:lnTo>
                    <a:pt x="16" y="25"/>
                  </a:lnTo>
                  <a:lnTo>
                    <a:pt x="25" y="16"/>
                  </a:lnTo>
                  <a:lnTo>
                    <a:pt x="37" y="8"/>
                  </a:lnTo>
                  <a:lnTo>
                    <a:pt x="50" y="3"/>
                  </a:lnTo>
                  <a:lnTo>
                    <a:pt x="62" y="0"/>
                  </a:lnTo>
                  <a:lnTo>
                    <a:pt x="77" y="0"/>
                  </a:lnTo>
                  <a:lnTo>
                    <a:pt x="91" y="3"/>
                  </a:lnTo>
                  <a:lnTo>
                    <a:pt x="104" y="9"/>
                  </a:lnTo>
                  <a:lnTo>
                    <a:pt x="114" y="16"/>
                  </a:lnTo>
                  <a:lnTo>
                    <a:pt x="124" y="26"/>
                  </a:lnTo>
                  <a:lnTo>
                    <a:pt x="131" y="38"/>
                  </a:lnTo>
                  <a:lnTo>
                    <a:pt x="136" y="50"/>
                  </a:lnTo>
                  <a:lnTo>
                    <a:pt x="139" y="63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5079" y="3817"/>
              <a:ext cx="68" cy="70"/>
            </a:xfrm>
            <a:custGeom>
              <a:avLst/>
              <a:gdLst/>
              <a:ahLst/>
              <a:cxnLst>
                <a:cxn ang="0">
                  <a:pos x="137" y="77"/>
                </a:cxn>
                <a:cxn ang="0">
                  <a:pos x="135" y="91"/>
                </a:cxn>
                <a:cxn ang="0">
                  <a:pos x="129" y="104"/>
                </a:cxn>
                <a:cxn ang="0">
                  <a:pos x="122" y="115"/>
                </a:cxn>
                <a:cxn ang="0">
                  <a:pos x="112" y="124"/>
                </a:cxn>
                <a:cxn ang="0">
                  <a:pos x="102" y="131"/>
                </a:cxn>
                <a:cxn ang="0">
                  <a:pos x="89" y="137"/>
                </a:cxn>
                <a:cxn ang="0">
                  <a:pos x="75" y="139"/>
                </a:cxn>
                <a:cxn ang="0">
                  <a:pos x="61" y="139"/>
                </a:cxn>
                <a:cxn ang="0">
                  <a:pos x="47" y="137"/>
                </a:cxn>
                <a:cxn ang="0">
                  <a:pos x="35" y="131"/>
                </a:cxn>
                <a:cxn ang="0">
                  <a:pos x="24" y="123"/>
                </a:cxn>
                <a:cxn ang="0">
                  <a:pos x="15" y="114"/>
                </a:cxn>
                <a:cxn ang="0">
                  <a:pos x="7" y="102"/>
                </a:cxn>
                <a:cxn ang="0">
                  <a:pos x="2" y="90"/>
                </a:cxn>
                <a:cxn ang="0">
                  <a:pos x="0" y="77"/>
                </a:cxn>
                <a:cxn ang="0">
                  <a:pos x="0" y="62"/>
                </a:cxn>
                <a:cxn ang="0">
                  <a:pos x="2" y="48"/>
                </a:cxn>
                <a:cxn ang="0">
                  <a:pos x="8" y="36"/>
                </a:cxn>
                <a:cxn ang="0">
                  <a:pos x="16" y="24"/>
                </a:cxn>
                <a:cxn ang="0">
                  <a:pos x="26" y="15"/>
                </a:cxn>
                <a:cxn ang="0">
                  <a:pos x="36" y="8"/>
                </a:cxn>
                <a:cxn ang="0">
                  <a:pos x="49" y="2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90" y="2"/>
                </a:cxn>
                <a:cxn ang="0">
                  <a:pos x="103" y="8"/>
                </a:cxn>
                <a:cxn ang="0">
                  <a:pos x="113" y="16"/>
                </a:cxn>
                <a:cxn ang="0">
                  <a:pos x="122" y="25"/>
                </a:cxn>
                <a:cxn ang="0">
                  <a:pos x="130" y="37"/>
                </a:cxn>
                <a:cxn ang="0">
                  <a:pos x="135" y="49"/>
                </a:cxn>
                <a:cxn ang="0">
                  <a:pos x="137" y="62"/>
                </a:cxn>
                <a:cxn ang="0">
                  <a:pos x="137" y="77"/>
                </a:cxn>
              </a:cxnLst>
              <a:rect l="0" t="0" r="r" b="b"/>
              <a:pathLst>
                <a:path w="137" h="139">
                  <a:moveTo>
                    <a:pt x="137" y="77"/>
                  </a:moveTo>
                  <a:lnTo>
                    <a:pt x="135" y="91"/>
                  </a:lnTo>
                  <a:lnTo>
                    <a:pt x="129" y="104"/>
                  </a:lnTo>
                  <a:lnTo>
                    <a:pt x="122" y="115"/>
                  </a:lnTo>
                  <a:lnTo>
                    <a:pt x="112" y="124"/>
                  </a:lnTo>
                  <a:lnTo>
                    <a:pt x="102" y="131"/>
                  </a:lnTo>
                  <a:lnTo>
                    <a:pt x="89" y="137"/>
                  </a:lnTo>
                  <a:lnTo>
                    <a:pt x="75" y="139"/>
                  </a:lnTo>
                  <a:lnTo>
                    <a:pt x="61" y="139"/>
                  </a:lnTo>
                  <a:lnTo>
                    <a:pt x="47" y="137"/>
                  </a:lnTo>
                  <a:lnTo>
                    <a:pt x="35" y="131"/>
                  </a:lnTo>
                  <a:lnTo>
                    <a:pt x="24" y="123"/>
                  </a:lnTo>
                  <a:lnTo>
                    <a:pt x="15" y="114"/>
                  </a:lnTo>
                  <a:lnTo>
                    <a:pt x="7" y="102"/>
                  </a:lnTo>
                  <a:lnTo>
                    <a:pt x="2" y="90"/>
                  </a:lnTo>
                  <a:lnTo>
                    <a:pt x="0" y="77"/>
                  </a:lnTo>
                  <a:lnTo>
                    <a:pt x="0" y="62"/>
                  </a:lnTo>
                  <a:lnTo>
                    <a:pt x="2" y="48"/>
                  </a:lnTo>
                  <a:lnTo>
                    <a:pt x="8" y="36"/>
                  </a:lnTo>
                  <a:lnTo>
                    <a:pt x="16" y="24"/>
                  </a:lnTo>
                  <a:lnTo>
                    <a:pt x="26" y="15"/>
                  </a:lnTo>
                  <a:lnTo>
                    <a:pt x="36" y="8"/>
                  </a:lnTo>
                  <a:lnTo>
                    <a:pt x="49" y="2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90" y="2"/>
                  </a:lnTo>
                  <a:lnTo>
                    <a:pt x="103" y="8"/>
                  </a:lnTo>
                  <a:lnTo>
                    <a:pt x="113" y="16"/>
                  </a:lnTo>
                  <a:lnTo>
                    <a:pt x="122" y="25"/>
                  </a:lnTo>
                  <a:lnTo>
                    <a:pt x="130" y="37"/>
                  </a:lnTo>
                  <a:lnTo>
                    <a:pt x="135" y="49"/>
                  </a:lnTo>
                  <a:lnTo>
                    <a:pt x="137" y="62"/>
                  </a:lnTo>
                  <a:lnTo>
                    <a:pt x="137" y="77"/>
                  </a:lnTo>
                  <a:close/>
                </a:path>
              </a:pathLst>
            </a:custGeom>
            <a:solidFill>
              <a:srgbClr val="823F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5076" y="3789"/>
              <a:ext cx="14" cy="17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19" y="29"/>
                </a:cxn>
                <a:cxn ang="0">
                  <a:pos x="14" y="33"/>
                </a:cxn>
                <a:cxn ang="0">
                  <a:pos x="8" y="35"/>
                </a:cxn>
                <a:cxn ang="0">
                  <a:pos x="5" y="34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2" y="18"/>
                </a:cxn>
                <a:cxn ang="0">
                  <a:pos x="5" y="12"/>
                </a:cxn>
                <a:cxn ang="0">
                  <a:pos x="10" y="6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27" y="16"/>
                </a:cxn>
                <a:cxn ang="0">
                  <a:pos x="23" y="23"/>
                </a:cxn>
              </a:cxnLst>
              <a:rect l="0" t="0" r="r" b="b"/>
              <a:pathLst>
                <a:path w="28" h="35">
                  <a:moveTo>
                    <a:pt x="23" y="23"/>
                  </a:moveTo>
                  <a:lnTo>
                    <a:pt x="19" y="29"/>
                  </a:lnTo>
                  <a:lnTo>
                    <a:pt x="14" y="33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10" y="6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11"/>
                  </a:lnTo>
                  <a:lnTo>
                    <a:pt x="27" y="16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5083" y="3791"/>
              <a:ext cx="4" cy="4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5098" y="3702"/>
              <a:ext cx="76" cy="48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6" y="23"/>
                </a:cxn>
                <a:cxn ang="0">
                  <a:pos x="1" y="28"/>
                </a:cxn>
                <a:cxn ang="0">
                  <a:pos x="0" y="36"/>
                </a:cxn>
                <a:cxn ang="0">
                  <a:pos x="7" y="48"/>
                </a:cxn>
                <a:cxn ang="0">
                  <a:pos x="17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39" y="53"/>
                </a:cxn>
                <a:cxn ang="0">
                  <a:pos x="39" y="56"/>
                </a:cxn>
                <a:cxn ang="0">
                  <a:pos x="40" y="60"/>
                </a:cxn>
                <a:cxn ang="0">
                  <a:pos x="43" y="65"/>
                </a:cxn>
                <a:cxn ang="0">
                  <a:pos x="46" y="67"/>
                </a:cxn>
                <a:cxn ang="0">
                  <a:pos x="52" y="68"/>
                </a:cxn>
                <a:cxn ang="0">
                  <a:pos x="57" y="67"/>
                </a:cxn>
                <a:cxn ang="0">
                  <a:pos x="61" y="66"/>
                </a:cxn>
                <a:cxn ang="0">
                  <a:pos x="62" y="65"/>
                </a:cxn>
                <a:cxn ang="0">
                  <a:pos x="64" y="66"/>
                </a:cxn>
                <a:cxn ang="0">
                  <a:pos x="66" y="68"/>
                </a:cxn>
                <a:cxn ang="0">
                  <a:pos x="68" y="73"/>
                </a:cxn>
                <a:cxn ang="0">
                  <a:pos x="72" y="77"/>
                </a:cxn>
                <a:cxn ang="0">
                  <a:pos x="74" y="82"/>
                </a:cxn>
                <a:cxn ang="0">
                  <a:pos x="77" y="84"/>
                </a:cxn>
                <a:cxn ang="0">
                  <a:pos x="82" y="86"/>
                </a:cxn>
                <a:cxn ang="0">
                  <a:pos x="88" y="88"/>
                </a:cxn>
                <a:cxn ang="0">
                  <a:pos x="96" y="91"/>
                </a:cxn>
                <a:cxn ang="0">
                  <a:pos x="106" y="94"/>
                </a:cxn>
                <a:cxn ang="0">
                  <a:pos x="114" y="96"/>
                </a:cxn>
                <a:cxn ang="0">
                  <a:pos x="120" y="94"/>
                </a:cxn>
                <a:cxn ang="0">
                  <a:pos x="127" y="79"/>
                </a:cxn>
                <a:cxn ang="0">
                  <a:pos x="138" y="49"/>
                </a:cxn>
                <a:cxn ang="0">
                  <a:pos x="149" y="21"/>
                </a:cxn>
                <a:cxn ang="0">
                  <a:pos x="153" y="8"/>
                </a:cxn>
                <a:cxn ang="0">
                  <a:pos x="150" y="7"/>
                </a:cxn>
                <a:cxn ang="0">
                  <a:pos x="141" y="5"/>
                </a:cxn>
                <a:cxn ang="0">
                  <a:pos x="126" y="3"/>
                </a:cxn>
                <a:cxn ang="0">
                  <a:pos x="107" y="0"/>
                </a:cxn>
                <a:cxn ang="0">
                  <a:pos x="85" y="0"/>
                </a:cxn>
                <a:cxn ang="0">
                  <a:pos x="60" y="4"/>
                </a:cxn>
                <a:cxn ang="0">
                  <a:pos x="35" y="9"/>
                </a:cxn>
                <a:cxn ang="0">
                  <a:pos x="8" y="21"/>
                </a:cxn>
              </a:cxnLst>
              <a:rect l="0" t="0" r="r" b="b"/>
              <a:pathLst>
                <a:path w="153" h="96">
                  <a:moveTo>
                    <a:pt x="8" y="21"/>
                  </a:moveTo>
                  <a:lnTo>
                    <a:pt x="6" y="23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7" y="48"/>
                  </a:lnTo>
                  <a:lnTo>
                    <a:pt x="17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39" y="53"/>
                  </a:lnTo>
                  <a:lnTo>
                    <a:pt x="39" y="56"/>
                  </a:lnTo>
                  <a:lnTo>
                    <a:pt x="40" y="60"/>
                  </a:lnTo>
                  <a:lnTo>
                    <a:pt x="43" y="65"/>
                  </a:lnTo>
                  <a:lnTo>
                    <a:pt x="46" y="67"/>
                  </a:lnTo>
                  <a:lnTo>
                    <a:pt x="52" y="68"/>
                  </a:lnTo>
                  <a:lnTo>
                    <a:pt x="57" y="67"/>
                  </a:lnTo>
                  <a:lnTo>
                    <a:pt x="61" y="66"/>
                  </a:lnTo>
                  <a:lnTo>
                    <a:pt x="62" y="65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8" y="73"/>
                  </a:lnTo>
                  <a:lnTo>
                    <a:pt x="72" y="77"/>
                  </a:lnTo>
                  <a:lnTo>
                    <a:pt x="74" y="82"/>
                  </a:lnTo>
                  <a:lnTo>
                    <a:pt x="77" y="84"/>
                  </a:lnTo>
                  <a:lnTo>
                    <a:pt x="82" y="86"/>
                  </a:lnTo>
                  <a:lnTo>
                    <a:pt x="88" y="88"/>
                  </a:lnTo>
                  <a:lnTo>
                    <a:pt x="96" y="91"/>
                  </a:lnTo>
                  <a:lnTo>
                    <a:pt x="106" y="94"/>
                  </a:lnTo>
                  <a:lnTo>
                    <a:pt x="114" y="96"/>
                  </a:lnTo>
                  <a:lnTo>
                    <a:pt x="120" y="94"/>
                  </a:lnTo>
                  <a:lnTo>
                    <a:pt x="127" y="79"/>
                  </a:lnTo>
                  <a:lnTo>
                    <a:pt x="138" y="49"/>
                  </a:lnTo>
                  <a:lnTo>
                    <a:pt x="149" y="21"/>
                  </a:lnTo>
                  <a:lnTo>
                    <a:pt x="153" y="8"/>
                  </a:lnTo>
                  <a:lnTo>
                    <a:pt x="150" y="7"/>
                  </a:lnTo>
                  <a:lnTo>
                    <a:pt x="141" y="5"/>
                  </a:lnTo>
                  <a:lnTo>
                    <a:pt x="126" y="3"/>
                  </a:lnTo>
                  <a:lnTo>
                    <a:pt x="107" y="0"/>
                  </a:lnTo>
                  <a:lnTo>
                    <a:pt x="85" y="0"/>
                  </a:lnTo>
                  <a:lnTo>
                    <a:pt x="60" y="4"/>
                  </a:lnTo>
                  <a:lnTo>
                    <a:pt x="35" y="9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5137" y="3703"/>
              <a:ext cx="99" cy="115"/>
            </a:xfrm>
            <a:custGeom>
              <a:avLst/>
              <a:gdLst/>
              <a:ahLst/>
              <a:cxnLst>
                <a:cxn ang="0">
                  <a:pos x="197" y="128"/>
                </a:cxn>
                <a:cxn ang="0">
                  <a:pos x="179" y="84"/>
                </a:cxn>
                <a:cxn ang="0">
                  <a:pos x="145" y="41"/>
                </a:cxn>
                <a:cxn ang="0">
                  <a:pos x="96" y="10"/>
                </a:cxn>
                <a:cxn ang="0">
                  <a:pos x="66" y="3"/>
                </a:cxn>
                <a:cxn ang="0">
                  <a:pos x="48" y="23"/>
                </a:cxn>
                <a:cxn ang="0">
                  <a:pos x="23" y="51"/>
                </a:cxn>
                <a:cxn ang="0">
                  <a:pos x="3" y="77"/>
                </a:cxn>
                <a:cxn ang="0">
                  <a:pos x="1" y="96"/>
                </a:cxn>
                <a:cxn ang="0">
                  <a:pos x="11" y="114"/>
                </a:cxn>
                <a:cxn ang="0">
                  <a:pos x="12" y="117"/>
                </a:cxn>
                <a:cxn ang="0">
                  <a:pos x="8" y="125"/>
                </a:cxn>
                <a:cxn ang="0">
                  <a:pos x="9" y="134"/>
                </a:cxn>
                <a:cxn ang="0">
                  <a:pos x="17" y="140"/>
                </a:cxn>
                <a:cxn ang="0">
                  <a:pos x="18" y="144"/>
                </a:cxn>
                <a:cxn ang="0">
                  <a:pos x="18" y="148"/>
                </a:cxn>
                <a:cxn ang="0">
                  <a:pos x="17" y="152"/>
                </a:cxn>
                <a:cxn ang="0">
                  <a:pos x="15" y="154"/>
                </a:cxn>
                <a:cxn ang="0">
                  <a:pos x="13" y="163"/>
                </a:cxn>
                <a:cxn ang="0">
                  <a:pos x="22" y="182"/>
                </a:cxn>
                <a:cxn ang="0">
                  <a:pos x="12" y="198"/>
                </a:cxn>
                <a:cxn ang="0">
                  <a:pos x="8" y="211"/>
                </a:cxn>
                <a:cxn ang="0">
                  <a:pos x="16" y="216"/>
                </a:cxn>
                <a:cxn ang="0">
                  <a:pos x="35" y="214"/>
                </a:cxn>
                <a:cxn ang="0">
                  <a:pos x="57" y="207"/>
                </a:cxn>
                <a:cxn ang="0">
                  <a:pos x="78" y="212"/>
                </a:cxn>
                <a:cxn ang="0">
                  <a:pos x="96" y="221"/>
                </a:cxn>
                <a:cxn ang="0">
                  <a:pos x="109" y="228"/>
                </a:cxn>
                <a:cxn ang="0">
                  <a:pos x="114" y="228"/>
                </a:cxn>
                <a:cxn ang="0">
                  <a:pos x="136" y="216"/>
                </a:cxn>
                <a:cxn ang="0">
                  <a:pos x="165" y="196"/>
                </a:cxn>
                <a:cxn ang="0">
                  <a:pos x="190" y="167"/>
                </a:cxn>
              </a:cxnLst>
              <a:rect l="0" t="0" r="r" b="b"/>
              <a:pathLst>
                <a:path w="197" h="229">
                  <a:moveTo>
                    <a:pt x="195" y="149"/>
                  </a:moveTo>
                  <a:lnTo>
                    <a:pt x="197" y="128"/>
                  </a:lnTo>
                  <a:lnTo>
                    <a:pt x="191" y="106"/>
                  </a:lnTo>
                  <a:lnTo>
                    <a:pt x="179" y="84"/>
                  </a:lnTo>
                  <a:lnTo>
                    <a:pt x="164" y="62"/>
                  </a:lnTo>
                  <a:lnTo>
                    <a:pt x="145" y="41"/>
                  </a:lnTo>
                  <a:lnTo>
                    <a:pt x="122" y="24"/>
                  </a:lnTo>
                  <a:lnTo>
                    <a:pt x="96" y="10"/>
                  </a:lnTo>
                  <a:lnTo>
                    <a:pt x="70" y="0"/>
                  </a:lnTo>
                  <a:lnTo>
                    <a:pt x="66" y="3"/>
                  </a:lnTo>
                  <a:lnTo>
                    <a:pt x="60" y="11"/>
                  </a:lnTo>
                  <a:lnTo>
                    <a:pt x="48" y="23"/>
                  </a:lnTo>
                  <a:lnTo>
                    <a:pt x="35" y="36"/>
                  </a:lnTo>
                  <a:lnTo>
                    <a:pt x="23" y="51"/>
                  </a:lnTo>
                  <a:lnTo>
                    <a:pt x="11" y="65"/>
                  </a:lnTo>
                  <a:lnTo>
                    <a:pt x="3" y="77"/>
                  </a:lnTo>
                  <a:lnTo>
                    <a:pt x="0" y="85"/>
                  </a:lnTo>
                  <a:lnTo>
                    <a:pt x="1" y="96"/>
                  </a:lnTo>
                  <a:lnTo>
                    <a:pt x="7" y="107"/>
                  </a:lnTo>
                  <a:lnTo>
                    <a:pt x="11" y="114"/>
                  </a:lnTo>
                  <a:lnTo>
                    <a:pt x="13" y="116"/>
                  </a:lnTo>
                  <a:lnTo>
                    <a:pt x="12" y="117"/>
                  </a:lnTo>
                  <a:lnTo>
                    <a:pt x="10" y="121"/>
                  </a:lnTo>
                  <a:lnTo>
                    <a:pt x="8" y="125"/>
                  </a:lnTo>
                  <a:lnTo>
                    <a:pt x="7" y="130"/>
                  </a:lnTo>
                  <a:lnTo>
                    <a:pt x="9" y="134"/>
                  </a:lnTo>
                  <a:lnTo>
                    <a:pt x="13" y="138"/>
                  </a:lnTo>
                  <a:lnTo>
                    <a:pt x="17" y="140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8" y="146"/>
                  </a:lnTo>
                  <a:lnTo>
                    <a:pt x="18" y="148"/>
                  </a:lnTo>
                  <a:lnTo>
                    <a:pt x="18" y="151"/>
                  </a:lnTo>
                  <a:lnTo>
                    <a:pt x="17" y="152"/>
                  </a:lnTo>
                  <a:lnTo>
                    <a:pt x="16" y="153"/>
                  </a:lnTo>
                  <a:lnTo>
                    <a:pt x="15" y="154"/>
                  </a:lnTo>
                  <a:lnTo>
                    <a:pt x="13" y="156"/>
                  </a:lnTo>
                  <a:lnTo>
                    <a:pt x="13" y="163"/>
                  </a:lnTo>
                  <a:lnTo>
                    <a:pt x="17" y="172"/>
                  </a:lnTo>
                  <a:lnTo>
                    <a:pt x="22" y="182"/>
                  </a:lnTo>
                  <a:lnTo>
                    <a:pt x="20" y="189"/>
                  </a:lnTo>
                  <a:lnTo>
                    <a:pt x="12" y="198"/>
                  </a:lnTo>
                  <a:lnTo>
                    <a:pt x="8" y="206"/>
                  </a:lnTo>
                  <a:lnTo>
                    <a:pt x="8" y="211"/>
                  </a:lnTo>
                  <a:lnTo>
                    <a:pt x="10" y="214"/>
                  </a:lnTo>
                  <a:lnTo>
                    <a:pt x="16" y="216"/>
                  </a:lnTo>
                  <a:lnTo>
                    <a:pt x="24" y="216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57" y="207"/>
                  </a:lnTo>
                  <a:lnTo>
                    <a:pt x="68" y="208"/>
                  </a:lnTo>
                  <a:lnTo>
                    <a:pt x="78" y="212"/>
                  </a:lnTo>
                  <a:lnTo>
                    <a:pt x="88" y="215"/>
                  </a:lnTo>
                  <a:lnTo>
                    <a:pt x="96" y="221"/>
                  </a:lnTo>
                  <a:lnTo>
                    <a:pt x="103" y="224"/>
                  </a:lnTo>
                  <a:lnTo>
                    <a:pt x="109" y="228"/>
                  </a:lnTo>
                  <a:lnTo>
                    <a:pt x="110" y="229"/>
                  </a:lnTo>
                  <a:lnTo>
                    <a:pt x="114" y="228"/>
                  </a:lnTo>
                  <a:lnTo>
                    <a:pt x="123" y="223"/>
                  </a:lnTo>
                  <a:lnTo>
                    <a:pt x="136" y="216"/>
                  </a:lnTo>
                  <a:lnTo>
                    <a:pt x="149" y="207"/>
                  </a:lnTo>
                  <a:lnTo>
                    <a:pt x="165" y="196"/>
                  </a:lnTo>
                  <a:lnTo>
                    <a:pt x="178" y="182"/>
                  </a:lnTo>
                  <a:lnTo>
                    <a:pt x="190" y="167"/>
                  </a:lnTo>
                  <a:lnTo>
                    <a:pt x="195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5151" y="3767"/>
              <a:ext cx="92" cy="133"/>
            </a:xfrm>
            <a:custGeom>
              <a:avLst/>
              <a:gdLst/>
              <a:ahLst/>
              <a:cxnLst>
                <a:cxn ang="0">
                  <a:pos x="170" y="144"/>
                </a:cxn>
                <a:cxn ang="0">
                  <a:pos x="151" y="180"/>
                </a:cxn>
                <a:cxn ang="0">
                  <a:pos x="124" y="215"/>
                </a:cxn>
                <a:cxn ang="0">
                  <a:pos x="89" y="244"/>
                </a:cxn>
                <a:cxn ang="0">
                  <a:pos x="68" y="259"/>
                </a:cxn>
                <a:cxn ang="0">
                  <a:pos x="59" y="268"/>
                </a:cxn>
                <a:cxn ang="0">
                  <a:pos x="52" y="262"/>
                </a:cxn>
                <a:cxn ang="0">
                  <a:pos x="53" y="248"/>
                </a:cxn>
                <a:cxn ang="0">
                  <a:pos x="49" y="242"/>
                </a:cxn>
                <a:cxn ang="0">
                  <a:pos x="38" y="238"/>
                </a:cxn>
                <a:cxn ang="0">
                  <a:pos x="31" y="230"/>
                </a:cxn>
                <a:cxn ang="0">
                  <a:pos x="28" y="216"/>
                </a:cxn>
                <a:cxn ang="0">
                  <a:pos x="20" y="206"/>
                </a:cxn>
                <a:cxn ang="0">
                  <a:pos x="8" y="202"/>
                </a:cxn>
                <a:cxn ang="0">
                  <a:pos x="0" y="191"/>
                </a:cxn>
                <a:cxn ang="0">
                  <a:pos x="4" y="181"/>
                </a:cxn>
                <a:cxn ang="0">
                  <a:pos x="8" y="168"/>
                </a:cxn>
                <a:cxn ang="0">
                  <a:pos x="20" y="153"/>
                </a:cxn>
                <a:cxn ang="0">
                  <a:pos x="21" y="149"/>
                </a:cxn>
                <a:cxn ang="0">
                  <a:pos x="16" y="140"/>
                </a:cxn>
                <a:cxn ang="0">
                  <a:pos x="20" y="131"/>
                </a:cxn>
                <a:cxn ang="0">
                  <a:pos x="28" y="126"/>
                </a:cxn>
                <a:cxn ang="0">
                  <a:pos x="29" y="124"/>
                </a:cxn>
                <a:cxn ang="0">
                  <a:pos x="28" y="116"/>
                </a:cxn>
                <a:cxn ang="0">
                  <a:pos x="24" y="105"/>
                </a:cxn>
                <a:cxn ang="0">
                  <a:pos x="28" y="96"/>
                </a:cxn>
                <a:cxn ang="0">
                  <a:pos x="33" y="82"/>
                </a:cxn>
                <a:cxn ang="0">
                  <a:pos x="42" y="66"/>
                </a:cxn>
                <a:cxn ang="0">
                  <a:pos x="54" y="59"/>
                </a:cxn>
                <a:cxn ang="0">
                  <a:pos x="91" y="42"/>
                </a:cxn>
                <a:cxn ang="0">
                  <a:pos x="137" y="20"/>
                </a:cxn>
                <a:cxn ang="0">
                  <a:pos x="171" y="3"/>
                </a:cxn>
                <a:cxn ang="0">
                  <a:pos x="179" y="11"/>
                </a:cxn>
                <a:cxn ang="0">
                  <a:pos x="185" y="78"/>
                </a:cxn>
              </a:cxnLst>
              <a:rect l="0" t="0" r="r" b="b"/>
              <a:pathLst>
                <a:path w="185" h="268">
                  <a:moveTo>
                    <a:pt x="176" y="126"/>
                  </a:moveTo>
                  <a:lnTo>
                    <a:pt x="170" y="144"/>
                  </a:lnTo>
                  <a:lnTo>
                    <a:pt x="162" y="162"/>
                  </a:lnTo>
                  <a:lnTo>
                    <a:pt x="151" y="180"/>
                  </a:lnTo>
                  <a:lnTo>
                    <a:pt x="138" y="197"/>
                  </a:lnTo>
                  <a:lnTo>
                    <a:pt x="124" y="215"/>
                  </a:lnTo>
                  <a:lnTo>
                    <a:pt x="107" y="230"/>
                  </a:lnTo>
                  <a:lnTo>
                    <a:pt x="89" y="244"/>
                  </a:lnTo>
                  <a:lnTo>
                    <a:pt x="69" y="256"/>
                  </a:lnTo>
                  <a:lnTo>
                    <a:pt x="68" y="259"/>
                  </a:lnTo>
                  <a:lnTo>
                    <a:pt x="65" y="264"/>
                  </a:lnTo>
                  <a:lnTo>
                    <a:pt x="59" y="268"/>
                  </a:lnTo>
                  <a:lnTo>
                    <a:pt x="53" y="265"/>
                  </a:lnTo>
                  <a:lnTo>
                    <a:pt x="52" y="262"/>
                  </a:lnTo>
                  <a:lnTo>
                    <a:pt x="53" y="255"/>
                  </a:lnTo>
                  <a:lnTo>
                    <a:pt x="53" y="248"/>
                  </a:lnTo>
                  <a:lnTo>
                    <a:pt x="52" y="245"/>
                  </a:lnTo>
                  <a:lnTo>
                    <a:pt x="49" y="242"/>
                  </a:lnTo>
                  <a:lnTo>
                    <a:pt x="43" y="240"/>
                  </a:lnTo>
                  <a:lnTo>
                    <a:pt x="38" y="238"/>
                  </a:lnTo>
                  <a:lnTo>
                    <a:pt x="34" y="234"/>
                  </a:lnTo>
                  <a:lnTo>
                    <a:pt x="31" y="230"/>
                  </a:lnTo>
                  <a:lnTo>
                    <a:pt x="30" y="223"/>
                  </a:lnTo>
                  <a:lnTo>
                    <a:pt x="28" y="216"/>
                  </a:lnTo>
                  <a:lnTo>
                    <a:pt x="26" y="210"/>
                  </a:lnTo>
                  <a:lnTo>
                    <a:pt x="20" y="206"/>
                  </a:lnTo>
                  <a:lnTo>
                    <a:pt x="14" y="204"/>
                  </a:lnTo>
                  <a:lnTo>
                    <a:pt x="8" y="202"/>
                  </a:lnTo>
                  <a:lnTo>
                    <a:pt x="3" y="196"/>
                  </a:lnTo>
                  <a:lnTo>
                    <a:pt x="0" y="191"/>
                  </a:lnTo>
                  <a:lnTo>
                    <a:pt x="1" y="186"/>
                  </a:lnTo>
                  <a:lnTo>
                    <a:pt x="4" y="181"/>
                  </a:lnTo>
                  <a:lnTo>
                    <a:pt x="5" y="178"/>
                  </a:lnTo>
                  <a:lnTo>
                    <a:pt x="8" y="168"/>
                  </a:lnTo>
                  <a:lnTo>
                    <a:pt x="14" y="158"/>
                  </a:lnTo>
                  <a:lnTo>
                    <a:pt x="20" y="153"/>
                  </a:lnTo>
                  <a:lnTo>
                    <a:pt x="22" y="150"/>
                  </a:lnTo>
                  <a:lnTo>
                    <a:pt x="21" y="149"/>
                  </a:lnTo>
                  <a:lnTo>
                    <a:pt x="19" y="144"/>
                  </a:lnTo>
                  <a:lnTo>
                    <a:pt x="16" y="140"/>
                  </a:lnTo>
                  <a:lnTo>
                    <a:pt x="16" y="135"/>
                  </a:lnTo>
                  <a:lnTo>
                    <a:pt x="20" y="131"/>
                  </a:lnTo>
                  <a:lnTo>
                    <a:pt x="24" y="128"/>
                  </a:lnTo>
                  <a:lnTo>
                    <a:pt x="28" y="126"/>
                  </a:lnTo>
                  <a:lnTo>
                    <a:pt x="29" y="125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8" y="116"/>
                  </a:lnTo>
                  <a:lnTo>
                    <a:pt x="26" y="110"/>
                  </a:lnTo>
                  <a:lnTo>
                    <a:pt x="24" y="105"/>
                  </a:lnTo>
                  <a:lnTo>
                    <a:pt x="26" y="101"/>
                  </a:lnTo>
                  <a:lnTo>
                    <a:pt x="28" y="96"/>
                  </a:lnTo>
                  <a:lnTo>
                    <a:pt x="30" y="90"/>
                  </a:lnTo>
                  <a:lnTo>
                    <a:pt x="33" y="82"/>
                  </a:lnTo>
                  <a:lnTo>
                    <a:pt x="37" y="73"/>
                  </a:lnTo>
                  <a:lnTo>
                    <a:pt x="42" y="66"/>
                  </a:lnTo>
                  <a:lnTo>
                    <a:pt x="46" y="63"/>
                  </a:lnTo>
                  <a:lnTo>
                    <a:pt x="54" y="59"/>
                  </a:lnTo>
                  <a:lnTo>
                    <a:pt x="71" y="52"/>
                  </a:lnTo>
                  <a:lnTo>
                    <a:pt x="91" y="42"/>
                  </a:lnTo>
                  <a:lnTo>
                    <a:pt x="114" y="31"/>
                  </a:lnTo>
                  <a:lnTo>
                    <a:pt x="137" y="20"/>
                  </a:lnTo>
                  <a:lnTo>
                    <a:pt x="157" y="10"/>
                  </a:lnTo>
                  <a:lnTo>
                    <a:pt x="171" y="3"/>
                  </a:lnTo>
                  <a:lnTo>
                    <a:pt x="176" y="0"/>
                  </a:lnTo>
                  <a:lnTo>
                    <a:pt x="179" y="11"/>
                  </a:lnTo>
                  <a:lnTo>
                    <a:pt x="183" y="38"/>
                  </a:lnTo>
                  <a:lnTo>
                    <a:pt x="185" y="78"/>
                  </a:lnTo>
                  <a:lnTo>
                    <a:pt x="176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5151" y="3801"/>
              <a:ext cx="32" cy="3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" y="35"/>
                </a:cxn>
                <a:cxn ang="0">
                  <a:pos x="6" y="24"/>
                </a:cxn>
                <a:cxn ang="0">
                  <a:pos x="14" y="10"/>
                </a:cxn>
                <a:cxn ang="0">
                  <a:pos x="27" y="2"/>
                </a:cxn>
                <a:cxn ang="0">
                  <a:pos x="30" y="1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2" y="1"/>
                </a:cxn>
                <a:cxn ang="0">
                  <a:pos x="46" y="2"/>
                </a:cxn>
                <a:cxn ang="0">
                  <a:pos x="51" y="4"/>
                </a:cxn>
                <a:cxn ang="0">
                  <a:pos x="55" y="8"/>
                </a:cxn>
                <a:cxn ang="0">
                  <a:pos x="61" y="13"/>
                </a:cxn>
                <a:cxn ang="0">
                  <a:pos x="65" y="20"/>
                </a:cxn>
                <a:cxn ang="0">
                  <a:pos x="66" y="31"/>
                </a:cxn>
                <a:cxn ang="0">
                  <a:pos x="63" y="42"/>
                </a:cxn>
                <a:cxn ang="0">
                  <a:pos x="58" y="54"/>
                </a:cxn>
                <a:cxn ang="0">
                  <a:pos x="51" y="62"/>
                </a:cxn>
                <a:cxn ang="0">
                  <a:pos x="43" y="68"/>
                </a:cxn>
                <a:cxn ang="0">
                  <a:pos x="35" y="72"/>
                </a:cxn>
                <a:cxn ang="0">
                  <a:pos x="28" y="74"/>
                </a:cxn>
                <a:cxn ang="0">
                  <a:pos x="20" y="74"/>
                </a:cxn>
                <a:cxn ang="0">
                  <a:pos x="13" y="73"/>
                </a:cxn>
                <a:cxn ang="0">
                  <a:pos x="7" y="69"/>
                </a:cxn>
                <a:cxn ang="0">
                  <a:pos x="1" y="61"/>
                </a:cxn>
                <a:cxn ang="0">
                  <a:pos x="0" y="41"/>
                </a:cxn>
              </a:cxnLst>
              <a:rect l="0" t="0" r="r" b="b"/>
              <a:pathLst>
                <a:path w="66" h="74">
                  <a:moveTo>
                    <a:pt x="0" y="41"/>
                  </a:moveTo>
                  <a:lnTo>
                    <a:pt x="1" y="35"/>
                  </a:lnTo>
                  <a:lnTo>
                    <a:pt x="6" y="24"/>
                  </a:lnTo>
                  <a:lnTo>
                    <a:pt x="14" y="10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61" y="13"/>
                  </a:lnTo>
                  <a:lnTo>
                    <a:pt x="65" y="20"/>
                  </a:lnTo>
                  <a:lnTo>
                    <a:pt x="66" y="31"/>
                  </a:lnTo>
                  <a:lnTo>
                    <a:pt x="63" y="42"/>
                  </a:lnTo>
                  <a:lnTo>
                    <a:pt x="58" y="54"/>
                  </a:lnTo>
                  <a:lnTo>
                    <a:pt x="51" y="62"/>
                  </a:lnTo>
                  <a:lnTo>
                    <a:pt x="43" y="68"/>
                  </a:lnTo>
                  <a:lnTo>
                    <a:pt x="35" y="72"/>
                  </a:lnTo>
                  <a:lnTo>
                    <a:pt x="28" y="74"/>
                  </a:lnTo>
                  <a:lnTo>
                    <a:pt x="20" y="74"/>
                  </a:lnTo>
                  <a:lnTo>
                    <a:pt x="13" y="73"/>
                  </a:lnTo>
                  <a:lnTo>
                    <a:pt x="7" y="69"/>
                  </a:lnTo>
                  <a:lnTo>
                    <a:pt x="1" y="6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5148" y="3804"/>
              <a:ext cx="32" cy="3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" y="31"/>
                </a:cxn>
                <a:cxn ang="0">
                  <a:pos x="8" y="21"/>
                </a:cxn>
                <a:cxn ang="0">
                  <a:pos x="16" y="10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59" y="13"/>
                </a:cxn>
                <a:cxn ang="0">
                  <a:pos x="62" y="19"/>
                </a:cxn>
                <a:cxn ang="0">
                  <a:pos x="63" y="28"/>
                </a:cxn>
                <a:cxn ang="0">
                  <a:pos x="62" y="38"/>
                </a:cxn>
                <a:cxn ang="0">
                  <a:pos x="56" y="49"/>
                </a:cxn>
                <a:cxn ang="0">
                  <a:pos x="49" y="56"/>
                </a:cxn>
                <a:cxn ang="0">
                  <a:pos x="43" y="61"/>
                </a:cxn>
                <a:cxn ang="0">
                  <a:pos x="36" y="66"/>
                </a:cxn>
                <a:cxn ang="0">
                  <a:pos x="28" y="68"/>
                </a:cxn>
                <a:cxn ang="0">
                  <a:pos x="21" y="69"/>
                </a:cxn>
                <a:cxn ang="0">
                  <a:pos x="16" y="68"/>
                </a:cxn>
                <a:cxn ang="0">
                  <a:pos x="10" y="65"/>
                </a:cxn>
                <a:cxn ang="0">
                  <a:pos x="4" y="58"/>
                </a:cxn>
                <a:cxn ang="0">
                  <a:pos x="0" y="36"/>
                </a:cxn>
              </a:cxnLst>
              <a:rect l="0" t="0" r="r" b="b"/>
              <a:pathLst>
                <a:path w="63" h="69">
                  <a:moveTo>
                    <a:pt x="0" y="36"/>
                  </a:moveTo>
                  <a:lnTo>
                    <a:pt x="2" y="31"/>
                  </a:lnTo>
                  <a:lnTo>
                    <a:pt x="8" y="21"/>
                  </a:lnTo>
                  <a:lnTo>
                    <a:pt x="16" y="10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5"/>
                  </a:lnTo>
                  <a:lnTo>
                    <a:pt x="59" y="13"/>
                  </a:lnTo>
                  <a:lnTo>
                    <a:pt x="62" y="19"/>
                  </a:lnTo>
                  <a:lnTo>
                    <a:pt x="63" y="28"/>
                  </a:lnTo>
                  <a:lnTo>
                    <a:pt x="62" y="38"/>
                  </a:lnTo>
                  <a:lnTo>
                    <a:pt x="56" y="49"/>
                  </a:lnTo>
                  <a:lnTo>
                    <a:pt x="49" y="56"/>
                  </a:lnTo>
                  <a:lnTo>
                    <a:pt x="43" y="61"/>
                  </a:lnTo>
                  <a:lnTo>
                    <a:pt x="36" y="66"/>
                  </a:lnTo>
                  <a:lnTo>
                    <a:pt x="28" y="68"/>
                  </a:lnTo>
                  <a:lnTo>
                    <a:pt x="21" y="69"/>
                  </a:lnTo>
                  <a:lnTo>
                    <a:pt x="16" y="68"/>
                  </a:lnTo>
                  <a:lnTo>
                    <a:pt x="10" y="65"/>
                  </a:lnTo>
                  <a:lnTo>
                    <a:pt x="4" y="5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5154" y="3811"/>
              <a:ext cx="22" cy="21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35" y="2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9" y="8"/>
                </a:cxn>
                <a:cxn ang="0">
                  <a:pos x="4" y="16"/>
                </a:cxn>
                <a:cxn ang="0">
                  <a:pos x="1" y="25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1" y="39"/>
                </a:cxn>
                <a:cxn ang="0">
                  <a:pos x="1" y="40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5" y="40"/>
                </a:cxn>
                <a:cxn ang="0">
                  <a:pos x="5" y="39"/>
                </a:cxn>
                <a:cxn ang="0">
                  <a:pos x="6" y="30"/>
                </a:cxn>
                <a:cxn ang="0">
                  <a:pos x="8" y="21"/>
                </a:cxn>
                <a:cxn ang="0">
                  <a:pos x="12" y="14"/>
                </a:cxn>
                <a:cxn ang="0">
                  <a:pos x="17" y="9"/>
                </a:cxn>
                <a:cxn ang="0">
                  <a:pos x="22" y="6"/>
                </a:cxn>
                <a:cxn ang="0">
                  <a:pos x="28" y="5"/>
                </a:cxn>
                <a:cxn ang="0">
                  <a:pos x="35" y="7"/>
                </a:cxn>
                <a:cxn ang="0">
                  <a:pos x="42" y="12"/>
                </a:cxn>
                <a:cxn ang="0">
                  <a:pos x="43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45" y="12"/>
                </a:cxn>
                <a:cxn ang="0">
                  <a:pos x="45" y="10"/>
                </a:cxn>
                <a:cxn ang="0">
                  <a:pos x="44" y="9"/>
                </a:cxn>
                <a:cxn ang="0">
                  <a:pos x="44" y="8"/>
                </a:cxn>
                <a:cxn ang="0">
                  <a:pos x="43" y="7"/>
                </a:cxn>
                <a:cxn ang="0">
                  <a:pos x="43" y="7"/>
                </a:cxn>
              </a:cxnLst>
              <a:rect l="0" t="0" r="r" b="b"/>
              <a:pathLst>
                <a:path w="45" h="42">
                  <a:moveTo>
                    <a:pt x="43" y="7"/>
                  </a:moveTo>
                  <a:lnTo>
                    <a:pt x="35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9" y="8"/>
                  </a:lnTo>
                  <a:lnTo>
                    <a:pt x="4" y="16"/>
                  </a:lnTo>
                  <a:lnTo>
                    <a:pt x="1" y="25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0"/>
                  </a:lnTo>
                  <a:lnTo>
                    <a:pt x="8" y="21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22" y="6"/>
                  </a:lnTo>
                  <a:lnTo>
                    <a:pt x="28" y="5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5155" y="3823"/>
              <a:ext cx="9" cy="6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6" y="6"/>
                </a:cxn>
                <a:cxn ang="0">
                  <a:pos x="10" y="6"/>
                </a:cxn>
                <a:cxn ang="0">
                  <a:pos x="13" y="8"/>
                </a:cxn>
                <a:cxn ang="0">
                  <a:pos x="16" y="12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9" y="13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18" y="8"/>
                </a:cxn>
                <a:cxn ang="0">
                  <a:pos x="13" y="4"/>
                </a:cxn>
                <a:cxn ang="0">
                  <a:pos x="10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</a:cxnLst>
              <a:rect l="0" t="0" r="r" b="b"/>
              <a:pathLst>
                <a:path w="19" h="13">
                  <a:moveTo>
                    <a:pt x="4" y="7"/>
                  </a:moveTo>
                  <a:lnTo>
                    <a:pt x="6" y="6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3" y="4"/>
                  </a:lnTo>
                  <a:lnTo>
                    <a:pt x="10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4943" y="3832"/>
              <a:ext cx="221" cy="134"/>
            </a:xfrm>
            <a:custGeom>
              <a:avLst/>
              <a:gdLst/>
              <a:ahLst/>
              <a:cxnLst>
                <a:cxn ang="0">
                  <a:pos x="33" y="110"/>
                </a:cxn>
                <a:cxn ang="0">
                  <a:pos x="38" y="109"/>
                </a:cxn>
                <a:cxn ang="0">
                  <a:pos x="41" y="106"/>
                </a:cxn>
                <a:cxn ang="0">
                  <a:pos x="41" y="100"/>
                </a:cxn>
                <a:cxn ang="0">
                  <a:pos x="9" y="75"/>
                </a:cxn>
                <a:cxn ang="0">
                  <a:pos x="12" y="68"/>
                </a:cxn>
                <a:cxn ang="0">
                  <a:pos x="17" y="60"/>
                </a:cxn>
                <a:cxn ang="0">
                  <a:pos x="49" y="87"/>
                </a:cxn>
                <a:cxn ang="0">
                  <a:pos x="55" y="87"/>
                </a:cxn>
                <a:cxn ang="0">
                  <a:pos x="58" y="84"/>
                </a:cxn>
                <a:cxn ang="0">
                  <a:pos x="58" y="78"/>
                </a:cxn>
                <a:cxn ang="0">
                  <a:pos x="25" y="48"/>
                </a:cxn>
                <a:cxn ang="0">
                  <a:pos x="31" y="41"/>
                </a:cxn>
                <a:cxn ang="0">
                  <a:pos x="35" y="34"/>
                </a:cxn>
                <a:cxn ang="0">
                  <a:pos x="72" y="65"/>
                </a:cxn>
                <a:cxn ang="0">
                  <a:pos x="77" y="64"/>
                </a:cxn>
                <a:cxn ang="0">
                  <a:pos x="81" y="61"/>
                </a:cxn>
                <a:cxn ang="0">
                  <a:pos x="80" y="56"/>
                </a:cxn>
                <a:cxn ang="0">
                  <a:pos x="44" y="24"/>
                </a:cxn>
                <a:cxn ang="0">
                  <a:pos x="50" y="17"/>
                </a:cxn>
                <a:cxn ang="0">
                  <a:pos x="55" y="11"/>
                </a:cxn>
                <a:cxn ang="0">
                  <a:pos x="91" y="46"/>
                </a:cxn>
                <a:cxn ang="0">
                  <a:pos x="96" y="46"/>
                </a:cxn>
                <a:cxn ang="0">
                  <a:pos x="100" y="41"/>
                </a:cxn>
                <a:cxn ang="0">
                  <a:pos x="100" y="37"/>
                </a:cxn>
                <a:cxn ang="0">
                  <a:pos x="65" y="2"/>
                </a:cxn>
                <a:cxn ang="0">
                  <a:pos x="66" y="0"/>
                </a:cxn>
                <a:cxn ang="0">
                  <a:pos x="68" y="0"/>
                </a:cxn>
                <a:cxn ang="0">
                  <a:pos x="338" y="128"/>
                </a:cxn>
                <a:cxn ang="0">
                  <a:pos x="396" y="149"/>
                </a:cxn>
                <a:cxn ang="0">
                  <a:pos x="431" y="182"/>
                </a:cxn>
                <a:cxn ang="0">
                  <a:pos x="442" y="221"/>
                </a:cxn>
                <a:cxn ang="0">
                  <a:pos x="427" y="260"/>
                </a:cxn>
                <a:cxn ang="0">
                  <a:pos x="416" y="267"/>
                </a:cxn>
                <a:cxn ang="0">
                  <a:pos x="397" y="267"/>
                </a:cxn>
                <a:cxn ang="0">
                  <a:pos x="363" y="259"/>
                </a:cxn>
                <a:cxn ang="0">
                  <a:pos x="310" y="242"/>
                </a:cxn>
                <a:cxn ang="0">
                  <a:pos x="293" y="237"/>
                </a:cxn>
                <a:cxn ang="0">
                  <a:pos x="269" y="230"/>
                </a:cxn>
                <a:cxn ang="0">
                  <a:pos x="239" y="222"/>
                </a:cxn>
                <a:cxn ang="0">
                  <a:pos x="208" y="214"/>
                </a:cxn>
                <a:cxn ang="0">
                  <a:pos x="176" y="205"/>
                </a:cxn>
                <a:cxn ang="0">
                  <a:pos x="145" y="196"/>
                </a:cxn>
                <a:cxn ang="0">
                  <a:pos x="116" y="188"/>
                </a:cxn>
                <a:cxn ang="0">
                  <a:pos x="94" y="179"/>
                </a:cxn>
                <a:cxn ang="0">
                  <a:pos x="1" y="96"/>
                </a:cxn>
                <a:cxn ang="0">
                  <a:pos x="2" y="91"/>
                </a:cxn>
                <a:cxn ang="0">
                  <a:pos x="31" y="109"/>
                </a:cxn>
              </a:cxnLst>
              <a:rect l="0" t="0" r="r" b="b"/>
              <a:pathLst>
                <a:path w="442" h="268">
                  <a:moveTo>
                    <a:pt x="31" y="109"/>
                  </a:moveTo>
                  <a:lnTo>
                    <a:pt x="33" y="110"/>
                  </a:lnTo>
                  <a:lnTo>
                    <a:pt x="35" y="110"/>
                  </a:lnTo>
                  <a:lnTo>
                    <a:pt x="38" y="109"/>
                  </a:lnTo>
                  <a:lnTo>
                    <a:pt x="40" y="108"/>
                  </a:lnTo>
                  <a:lnTo>
                    <a:pt x="41" y="106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9" y="75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5" y="64"/>
                  </a:lnTo>
                  <a:lnTo>
                    <a:pt x="17" y="60"/>
                  </a:lnTo>
                  <a:lnTo>
                    <a:pt x="47" y="86"/>
                  </a:lnTo>
                  <a:lnTo>
                    <a:pt x="49" y="87"/>
                  </a:lnTo>
                  <a:lnTo>
                    <a:pt x="53" y="87"/>
                  </a:lnTo>
                  <a:lnTo>
                    <a:pt x="55" y="87"/>
                  </a:lnTo>
                  <a:lnTo>
                    <a:pt x="57" y="86"/>
                  </a:lnTo>
                  <a:lnTo>
                    <a:pt x="58" y="84"/>
                  </a:lnTo>
                  <a:lnTo>
                    <a:pt x="58" y="80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25" y="48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5" y="34"/>
                  </a:lnTo>
                  <a:lnTo>
                    <a:pt x="70" y="64"/>
                  </a:lnTo>
                  <a:lnTo>
                    <a:pt x="72" y="65"/>
                  </a:lnTo>
                  <a:lnTo>
                    <a:pt x="74" y="65"/>
                  </a:lnTo>
                  <a:lnTo>
                    <a:pt x="77" y="64"/>
                  </a:lnTo>
                  <a:lnTo>
                    <a:pt x="79" y="63"/>
                  </a:lnTo>
                  <a:lnTo>
                    <a:pt x="81" y="61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79" y="54"/>
                  </a:lnTo>
                  <a:lnTo>
                    <a:pt x="44" y="24"/>
                  </a:lnTo>
                  <a:lnTo>
                    <a:pt x="47" y="20"/>
                  </a:lnTo>
                  <a:lnTo>
                    <a:pt x="50" y="17"/>
                  </a:lnTo>
                  <a:lnTo>
                    <a:pt x="53" y="13"/>
                  </a:lnTo>
                  <a:lnTo>
                    <a:pt x="55" y="11"/>
                  </a:lnTo>
                  <a:lnTo>
                    <a:pt x="88" y="43"/>
                  </a:lnTo>
                  <a:lnTo>
                    <a:pt x="91" y="46"/>
                  </a:lnTo>
                  <a:lnTo>
                    <a:pt x="94" y="46"/>
                  </a:lnTo>
                  <a:lnTo>
                    <a:pt x="96" y="46"/>
                  </a:lnTo>
                  <a:lnTo>
                    <a:pt x="99" y="43"/>
                  </a:lnTo>
                  <a:lnTo>
                    <a:pt x="100" y="41"/>
                  </a:lnTo>
                  <a:lnTo>
                    <a:pt x="101" y="39"/>
                  </a:lnTo>
                  <a:lnTo>
                    <a:pt x="100" y="37"/>
                  </a:lnTo>
                  <a:lnTo>
                    <a:pt x="99" y="34"/>
                  </a:lnTo>
                  <a:lnTo>
                    <a:pt x="65" y="2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165" y="85"/>
                  </a:lnTo>
                  <a:lnTo>
                    <a:pt x="338" y="128"/>
                  </a:lnTo>
                  <a:lnTo>
                    <a:pt x="370" y="137"/>
                  </a:lnTo>
                  <a:lnTo>
                    <a:pt x="396" y="149"/>
                  </a:lnTo>
                  <a:lnTo>
                    <a:pt x="416" y="164"/>
                  </a:lnTo>
                  <a:lnTo>
                    <a:pt x="431" y="182"/>
                  </a:lnTo>
                  <a:lnTo>
                    <a:pt x="439" y="201"/>
                  </a:lnTo>
                  <a:lnTo>
                    <a:pt x="442" y="221"/>
                  </a:lnTo>
                  <a:lnTo>
                    <a:pt x="437" y="241"/>
                  </a:lnTo>
                  <a:lnTo>
                    <a:pt x="427" y="260"/>
                  </a:lnTo>
                  <a:lnTo>
                    <a:pt x="422" y="265"/>
                  </a:lnTo>
                  <a:lnTo>
                    <a:pt x="416" y="267"/>
                  </a:lnTo>
                  <a:lnTo>
                    <a:pt x="408" y="268"/>
                  </a:lnTo>
                  <a:lnTo>
                    <a:pt x="397" y="267"/>
                  </a:lnTo>
                  <a:lnTo>
                    <a:pt x="383" y="265"/>
                  </a:lnTo>
                  <a:lnTo>
                    <a:pt x="363" y="259"/>
                  </a:lnTo>
                  <a:lnTo>
                    <a:pt x="340" y="252"/>
                  </a:lnTo>
                  <a:lnTo>
                    <a:pt x="310" y="242"/>
                  </a:lnTo>
                  <a:lnTo>
                    <a:pt x="302" y="239"/>
                  </a:lnTo>
                  <a:lnTo>
                    <a:pt x="293" y="237"/>
                  </a:lnTo>
                  <a:lnTo>
                    <a:pt x="282" y="234"/>
                  </a:lnTo>
                  <a:lnTo>
                    <a:pt x="269" y="230"/>
                  </a:lnTo>
                  <a:lnTo>
                    <a:pt x="255" y="226"/>
                  </a:lnTo>
                  <a:lnTo>
                    <a:pt x="239" y="222"/>
                  </a:lnTo>
                  <a:lnTo>
                    <a:pt x="224" y="217"/>
                  </a:lnTo>
                  <a:lnTo>
                    <a:pt x="208" y="214"/>
                  </a:lnTo>
                  <a:lnTo>
                    <a:pt x="192" y="209"/>
                  </a:lnTo>
                  <a:lnTo>
                    <a:pt x="176" y="205"/>
                  </a:lnTo>
                  <a:lnTo>
                    <a:pt x="160" y="200"/>
                  </a:lnTo>
                  <a:lnTo>
                    <a:pt x="145" y="196"/>
                  </a:lnTo>
                  <a:lnTo>
                    <a:pt x="130" y="191"/>
                  </a:lnTo>
                  <a:lnTo>
                    <a:pt x="116" y="188"/>
                  </a:lnTo>
                  <a:lnTo>
                    <a:pt x="104" y="183"/>
                  </a:lnTo>
                  <a:lnTo>
                    <a:pt x="94" y="179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3" y="88"/>
                  </a:lnTo>
                  <a:lnTo>
                    <a:pt x="31" y="109"/>
                  </a:lnTo>
                  <a:close/>
                </a:path>
              </a:pathLst>
            </a:custGeom>
            <a:solidFill>
              <a:srgbClr val="5E9E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4971" y="3833"/>
              <a:ext cx="23" cy="22"/>
            </a:xfrm>
            <a:custGeom>
              <a:avLst/>
              <a:gdLst/>
              <a:ahLst/>
              <a:cxnLst>
                <a:cxn ang="0">
                  <a:pos x="44" y="41"/>
                </a:cxn>
                <a:cxn ang="0">
                  <a:pos x="41" y="44"/>
                </a:cxn>
                <a:cxn ang="0">
                  <a:pos x="39" y="44"/>
                </a:cxn>
                <a:cxn ang="0">
                  <a:pos x="36" y="44"/>
                </a:cxn>
                <a:cxn ang="0">
                  <a:pos x="33" y="41"/>
                </a:cxn>
                <a:cxn ang="0">
                  <a:pos x="0" y="9"/>
                </a:cxn>
                <a:cxn ang="0">
                  <a:pos x="3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44" y="32"/>
                </a:cxn>
                <a:cxn ang="0">
                  <a:pos x="45" y="35"/>
                </a:cxn>
                <a:cxn ang="0">
                  <a:pos x="46" y="37"/>
                </a:cxn>
                <a:cxn ang="0">
                  <a:pos x="45" y="39"/>
                </a:cxn>
                <a:cxn ang="0">
                  <a:pos x="44" y="41"/>
                </a:cxn>
              </a:cxnLst>
              <a:rect l="0" t="0" r="r" b="b"/>
              <a:pathLst>
                <a:path w="46" h="44">
                  <a:moveTo>
                    <a:pt x="44" y="41"/>
                  </a:moveTo>
                  <a:lnTo>
                    <a:pt x="41" y="44"/>
                  </a:lnTo>
                  <a:lnTo>
                    <a:pt x="39" y="44"/>
                  </a:lnTo>
                  <a:lnTo>
                    <a:pt x="36" y="44"/>
                  </a:lnTo>
                  <a:lnTo>
                    <a:pt x="33" y="41"/>
                  </a:lnTo>
                  <a:lnTo>
                    <a:pt x="0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44" y="32"/>
                  </a:lnTo>
                  <a:lnTo>
                    <a:pt x="45" y="35"/>
                  </a:lnTo>
                  <a:lnTo>
                    <a:pt x="46" y="37"/>
                  </a:lnTo>
                  <a:lnTo>
                    <a:pt x="45" y="39"/>
                  </a:lnTo>
                  <a:lnTo>
                    <a:pt x="44" y="41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4961" y="3844"/>
              <a:ext cx="23" cy="21"/>
            </a:xfrm>
            <a:custGeom>
              <a:avLst/>
              <a:gdLst/>
              <a:ahLst/>
              <a:cxnLst>
                <a:cxn ang="0">
                  <a:pos x="44" y="39"/>
                </a:cxn>
                <a:cxn ang="0">
                  <a:pos x="42" y="40"/>
                </a:cxn>
                <a:cxn ang="0">
                  <a:pos x="39" y="41"/>
                </a:cxn>
                <a:cxn ang="0">
                  <a:pos x="37" y="41"/>
                </a:cxn>
                <a:cxn ang="0">
                  <a:pos x="35" y="40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44" y="30"/>
                </a:cxn>
                <a:cxn ang="0">
                  <a:pos x="45" y="32"/>
                </a:cxn>
                <a:cxn ang="0">
                  <a:pos x="46" y="34"/>
                </a:cxn>
                <a:cxn ang="0">
                  <a:pos x="46" y="37"/>
                </a:cxn>
                <a:cxn ang="0">
                  <a:pos x="44" y="39"/>
                </a:cxn>
              </a:cxnLst>
              <a:rect l="0" t="0" r="r" b="b"/>
              <a:pathLst>
                <a:path w="46" h="41">
                  <a:moveTo>
                    <a:pt x="44" y="39"/>
                  </a:moveTo>
                  <a:lnTo>
                    <a:pt x="42" y="40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5" y="40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0"/>
                  </a:lnTo>
                  <a:lnTo>
                    <a:pt x="44" y="30"/>
                  </a:lnTo>
                  <a:lnTo>
                    <a:pt x="45" y="32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4952" y="3856"/>
              <a:ext cx="21" cy="20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38" y="39"/>
                </a:cxn>
                <a:cxn ang="0">
                  <a:pos x="36" y="39"/>
                </a:cxn>
                <a:cxn ang="0">
                  <a:pos x="32" y="39"/>
                </a:cxn>
                <a:cxn ang="0">
                  <a:pos x="30" y="38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4" y="6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39" y="28"/>
                </a:cxn>
                <a:cxn ang="0">
                  <a:pos x="41" y="30"/>
                </a:cxn>
                <a:cxn ang="0">
                  <a:pos x="41" y="32"/>
                </a:cxn>
                <a:cxn ang="0">
                  <a:pos x="41" y="36"/>
                </a:cxn>
                <a:cxn ang="0">
                  <a:pos x="40" y="38"/>
                </a:cxn>
              </a:cxnLst>
              <a:rect l="0" t="0" r="r" b="b"/>
              <a:pathLst>
                <a:path w="41" h="39">
                  <a:moveTo>
                    <a:pt x="40" y="38"/>
                  </a:moveTo>
                  <a:lnTo>
                    <a:pt x="38" y="39"/>
                  </a:lnTo>
                  <a:lnTo>
                    <a:pt x="36" y="39"/>
                  </a:lnTo>
                  <a:lnTo>
                    <a:pt x="32" y="39"/>
                  </a:lnTo>
                  <a:lnTo>
                    <a:pt x="30" y="38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2"/>
                  </a:lnTo>
                  <a:lnTo>
                    <a:pt x="8" y="0"/>
                  </a:lnTo>
                  <a:lnTo>
                    <a:pt x="39" y="28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6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4945" y="3869"/>
              <a:ext cx="19" cy="18"/>
            </a:xfrm>
            <a:custGeom>
              <a:avLst/>
              <a:gdLst/>
              <a:ahLst/>
              <a:cxnLst>
                <a:cxn ang="0">
                  <a:pos x="37" y="33"/>
                </a:cxn>
                <a:cxn ang="0">
                  <a:pos x="35" y="34"/>
                </a:cxn>
                <a:cxn ang="0">
                  <a:pos x="32" y="35"/>
                </a:cxn>
                <a:cxn ang="0">
                  <a:pos x="30" y="35"/>
                </a:cxn>
                <a:cxn ang="0">
                  <a:pos x="28" y="3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36" y="23"/>
                </a:cxn>
                <a:cxn ang="0">
                  <a:pos x="38" y="25"/>
                </a:cxn>
                <a:cxn ang="0">
                  <a:pos x="38" y="27"/>
                </a:cxn>
                <a:cxn ang="0">
                  <a:pos x="38" y="31"/>
                </a:cxn>
                <a:cxn ang="0">
                  <a:pos x="37" y="33"/>
                </a:cxn>
              </a:cxnLst>
              <a:rect l="0" t="0" r="r" b="b"/>
              <a:pathLst>
                <a:path w="38" h="35">
                  <a:moveTo>
                    <a:pt x="37" y="33"/>
                  </a:moveTo>
                  <a:lnTo>
                    <a:pt x="35" y="34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6" y="0"/>
                  </a:lnTo>
                  <a:lnTo>
                    <a:pt x="36" y="23"/>
                  </a:lnTo>
                  <a:lnTo>
                    <a:pt x="38" y="25"/>
                  </a:lnTo>
                  <a:lnTo>
                    <a:pt x="38" y="27"/>
                  </a:lnTo>
                  <a:lnTo>
                    <a:pt x="38" y="31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3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6" name="Rectangle 120"/>
            <p:cNvSpPr>
              <a:spLocks noChangeArrowheads="1"/>
            </p:cNvSpPr>
            <p:nvPr/>
          </p:nvSpPr>
          <p:spPr bwMode="auto">
            <a:xfrm>
              <a:off x="5295" y="4003"/>
              <a:ext cx="28" cy="47"/>
            </a:xfrm>
            <a:prstGeom prst="rect">
              <a:avLst/>
            </a:prstGeom>
            <a:solidFill>
              <a:srgbClr val="A3633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5269" y="4023"/>
              <a:ext cx="90" cy="68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62" y="5"/>
                </a:cxn>
                <a:cxn ang="0">
                  <a:pos x="46" y="15"/>
                </a:cxn>
                <a:cxn ang="0">
                  <a:pos x="34" y="29"/>
                </a:cxn>
                <a:cxn ang="0">
                  <a:pos x="23" y="45"/>
                </a:cxn>
                <a:cxn ang="0">
                  <a:pos x="16" y="61"/>
                </a:cxn>
                <a:cxn ang="0">
                  <a:pos x="12" y="75"/>
                </a:cxn>
                <a:cxn ang="0">
                  <a:pos x="9" y="84"/>
                </a:cxn>
                <a:cxn ang="0">
                  <a:pos x="8" y="88"/>
                </a:cxn>
                <a:cxn ang="0">
                  <a:pos x="0" y="128"/>
                </a:cxn>
                <a:cxn ang="0">
                  <a:pos x="181" y="136"/>
                </a:cxn>
                <a:cxn ang="0">
                  <a:pos x="178" y="131"/>
                </a:cxn>
                <a:cxn ang="0">
                  <a:pos x="171" y="114"/>
                </a:cxn>
                <a:cxn ang="0">
                  <a:pos x="158" y="93"/>
                </a:cxn>
                <a:cxn ang="0">
                  <a:pos x="144" y="67"/>
                </a:cxn>
                <a:cxn ang="0">
                  <a:pos x="128" y="42"/>
                </a:cxn>
                <a:cxn ang="0">
                  <a:pos x="112" y="21"/>
                </a:cxn>
                <a:cxn ang="0">
                  <a:pos x="96" y="5"/>
                </a:cxn>
                <a:cxn ang="0">
                  <a:pos x="83" y="0"/>
                </a:cxn>
              </a:cxnLst>
              <a:rect l="0" t="0" r="r" b="b"/>
              <a:pathLst>
                <a:path w="181" h="136">
                  <a:moveTo>
                    <a:pt x="83" y="0"/>
                  </a:moveTo>
                  <a:lnTo>
                    <a:pt x="62" y="5"/>
                  </a:lnTo>
                  <a:lnTo>
                    <a:pt x="46" y="15"/>
                  </a:lnTo>
                  <a:lnTo>
                    <a:pt x="34" y="29"/>
                  </a:lnTo>
                  <a:lnTo>
                    <a:pt x="23" y="45"/>
                  </a:lnTo>
                  <a:lnTo>
                    <a:pt x="16" y="61"/>
                  </a:lnTo>
                  <a:lnTo>
                    <a:pt x="12" y="75"/>
                  </a:lnTo>
                  <a:lnTo>
                    <a:pt x="9" y="84"/>
                  </a:lnTo>
                  <a:lnTo>
                    <a:pt x="8" y="88"/>
                  </a:lnTo>
                  <a:lnTo>
                    <a:pt x="0" y="128"/>
                  </a:lnTo>
                  <a:lnTo>
                    <a:pt x="181" y="136"/>
                  </a:lnTo>
                  <a:lnTo>
                    <a:pt x="178" y="131"/>
                  </a:lnTo>
                  <a:lnTo>
                    <a:pt x="171" y="114"/>
                  </a:lnTo>
                  <a:lnTo>
                    <a:pt x="158" y="93"/>
                  </a:lnTo>
                  <a:lnTo>
                    <a:pt x="144" y="67"/>
                  </a:lnTo>
                  <a:lnTo>
                    <a:pt x="128" y="42"/>
                  </a:lnTo>
                  <a:lnTo>
                    <a:pt x="112" y="21"/>
                  </a:lnTo>
                  <a:lnTo>
                    <a:pt x="96" y="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5206" y="3798"/>
              <a:ext cx="228" cy="211"/>
            </a:xfrm>
            <a:custGeom>
              <a:avLst/>
              <a:gdLst/>
              <a:ahLst/>
              <a:cxnLst>
                <a:cxn ang="0">
                  <a:pos x="134" y="44"/>
                </a:cxn>
                <a:cxn ang="0">
                  <a:pos x="102" y="82"/>
                </a:cxn>
                <a:cxn ang="0">
                  <a:pos x="84" y="116"/>
                </a:cxn>
                <a:cxn ang="0">
                  <a:pos x="78" y="138"/>
                </a:cxn>
                <a:cxn ang="0">
                  <a:pos x="76" y="145"/>
                </a:cxn>
                <a:cxn ang="0">
                  <a:pos x="68" y="168"/>
                </a:cxn>
                <a:cxn ang="0">
                  <a:pos x="58" y="189"/>
                </a:cxn>
                <a:cxn ang="0">
                  <a:pos x="45" y="191"/>
                </a:cxn>
                <a:cxn ang="0">
                  <a:pos x="28" y="187"/>
                </a:cxn>
                <a:cxn ang="0">
                  <a:pos x="16" y="182"/>
                </a:cxn>
                <a:cxn ang="0">
                  <a:pos x="7" y="192"/>
                </a:cxn>
                <a:cxn ang="0">
                  <a:pos x="9" y="214"/>
                </a:cxn>
                <a:cxn ang="0">
                  <a:pos x="9" y="221"/>
                </a:cxn>
                <a:cxn ang="0">
                  <a:pos x="4" y="237"/>
                </a:cxn>
                <a:cxn ang="0">
                  <a:pos x="5" y="256"/>
                </a:cxn>
                <a:cxn ang="0">
                  <a:pos x="18" y="272"/>
                </a:cxn>
                <a:cxn ang="0">
                  <a:pos x="25" y="288"/>
                </a:cxn>
                <a:cxn ang="0">
                  <a:pos x="19" y="296"/>
                </a:cxn>
                <a:cxn ang="0">
                  <a:pos x="8" y="304"/>
                </a:cxn>
                <a:cxn ang="0">
                  <a:pos x="14" y="320"/>
                </a:cxn>
                <a:cxn ang="0">
                  <a:pos x="24" y="335"/>
                </a:cxn>
                <a:cxn ang="0">
                  <a:pos x="39" y="349"/>
                </a:cxn>
                <a:cxn ang="0">
                  <a:pos x="57" y="363"/>
                </a:cxn>
                <a:cxn ang="0">
                  <a:pos x="79" y="377"/>
                </a:cxn>
                <a:cxn ang="0">
                  <a:pos x="104" y="389"/>
                </a:cxn>
                <a:cxn ang="0">
                  <a:pos x="131" y="400"/>
                </a:cxn>
                <a:cxn ang="0">
                  <a:pos x="159" y="409"/>
                </a:cxn>
                <a:cxn ang="0">
                  <a:pos x="186" y="416"/>
                </a:cxn>
                <a:cxn ang="0">
                  <a:pos x="213" y="419"/>
                </a:cxn>
                <a:cxn ang="0">
                  <a:pos x="238" y="421"/>
                </a:cxn>
                <a:cxn ang="0">
                  <a:pos x="268" y="417"/>
                </a:cxn>
                <a:cxn ang="0">
                  <a:pos x="295" y="414"/>
                </a:cxn>
                <a:cxn ang="0">
                  <a:pos x="315" y="407"/>
                </a:cxn>
                <a:cxn ang="0">
                  <a:pos x="336" y="393"/>
                </a:cxn>
                <a:cxn ang="0">
                  <a:pos x="353" y="378"/>
                </a:cxn>
                <a:cxn ang="0">
                  <a:pos x="382" y="351"/>
                </a:cxn>
                <a:cxn ang="0">
                  <a:pos x="422" y="304"/>
                </a:cxn>
                <a:cxn ang="0">
                  <a:pos x="451" y="245"/>
                </a:cxn>
                <a:cxn ang="0">
                  <a:pos x="455" y="191"/>
                </a:cxn>
                <a:cxn ang="0">
                  <a:pos x="441" y="145"/>
                </a:cxn>
                <a:cxn ang="0">
                  <a:pos x="417" y="100"/>
                </a:cxn>
                <a:cxn ang="0">
                  <a:pos x="382" y="60"/>
                </a:cxn>
                <a:cxn ang="0">
                  <a:pos x="341" y="27"/>
                </a:cxn>
                <a:cxn ang="0">
                  <a:pos x="292" y="6"/>
                </a:cxn>
                <a:cxn ang="0">
                  <a:pos x="240" y="0"/>
                </a:cxn>
                <a:cxn ang="0">
                  <a:pos x="186" y="12"/>
                </a:cxn>
              </a:cxnLst>
              <a:rect l="0" t="0" r="r" b="b"/>
              <a:pathLst>
                <a:path w="456" h="421">
                  <a:moveTo>
                    <a:pt x="159" y="26"/>
                  </a:moveTo>
                  <a:lnTo>
                    <a:pt x="134" y="44"/>
                  </a:lnTo>
                  <a:lnTo>
                    <a:pt x="116" y="63"/>
                  </a:lnTo>
                  <a:lnTo>
                    <a:pt x="102" y="82"/>
                  </a:lnTo>
                  <a:lnTo>
                    <a:pt x="92" y="100"/>
                  </a:lnTo>
                  <a:lnTo>
                    <a:pt x="84" y="116"/>
                  </a:lnTo>
                  <a:lnTo>
                    <a:pt x="80" y="129"/>
                  </a:lnTo>
                  <a:lnTo>
                    <a:pt x="78" y="138"/>
                  </a:lnTo>
                  <a:lnTo>
                    <a:pt x="77" y="142"/>
                  </a:lnTo>
                  <a:lnTo>
                    <a:pt x="76" y="145"/>
                  </a:lnTo>
                  <a:lnTo>
                    <a:pt x="72" y="155"/>
                  </a:lnTo>
                  <a:lnTo>
                    <a:pt x="68" y="168"/>
                  </a:lnTo>
                  <a:lnTo>
                    <a:pt x="63" y="182"/>
                  </a:lnTo>
                  <a:lnTo>
                    <a:pt x="58" y="189"/>
                  </a:lnTo>
                  <a:lnTo>
                    <a:pt x="53" y="191"/>
                  </a:lnTo>
                  <a:lnTo>
                    <a:pt x="45" y="191"/>
                  </a:lnTo>
                  <a:lnTo>
                    <a:pt x="37" y="189"/>
                  </a:lnTo>
                  <a:lnTo>
                    <a:pt x="28" y="187"/>
                  </a:lnTo>
                  <a:lnTo>
                    <a:pt x="22" y="184"/>
                  </a:lnTo>
                  <a:lnTo>
                    <a:pt x="16" y="182"/>
                  </a:lnTo>
                  <a:lnTo>
                    <a:pt x="12" y="183"/>
                  </a:lnTo>
                  <a:lnTo>
                    <a:pt x="7" y="192"/>
                  </a:lnTo>
                  <a:lnTo>
                    <a:pt x="7" y="204"/>
                  </a:lnTo>
                  <a:lnTo>
                    <a:pt x="9" y="214"/>
                  </a:lnTo>
                  <a:lnTo>
                    <a:pt x="10" y="219"/>
                  </a:lnTo>
                  <a:lnTo>
                    <a:pt x="9" y="221"/>
                  </a:lnTo>
                  <a:lnTo>
                    <a:pt x="7" y="227"/>
                  </a:lnTo>
                  <a:lnTo>
                    <a:pt x="4" y="237"/>
                  </a:lnTo>
                  <a:lnTo>
                    <a:pt x="0" y="250"/>
                  </a:lnTo>
                  <a:lnTo>
                    <a:pt x="5" y="256"/>
                  </a:lnTo>
                  <a:lnTo>
                    <a:pt x="11" y="264"/>
                  </a:lnTo>
                  <a:lnTo>
                    <a:pt x="18" y="272"/>
                  </a:lnTo>
                  <a:lnTo>
                    <a:pt x="23" y="281"/>
                  </a:lnTo>
                  <a:lnTo>
                    <a:pt x="25" y="288"/>
                  </a:lnTo>
                  <a:lnTo>
                    <a:pt x="25" y="294"/>
                  </a:lnTo>
                  <a:lnTo>
                    <a:pt x="19" y="296"/>
                  </a:lnTo>
                  <a:lnTo>
                    <a:pt x="8" y="295"/>
                  </a:lnTo>
                  <a:lnTo>
                    <a:pt x="8" y="304"/>
                  </a:lnTo>
                  <a:lnTo>
                    <a:pt x="10" y="312"/>
                  </a:lnTo>
                  <a:lnTo>
                    <a:pt x="14" y="320"/>
                  </a:lnTo>
                  <a:lnTo>
                    <a:pt x="18" y="328"/>
                  </a:lnTo>
                  <a:lnTo>
                    <a:pt x="24" y="335"/>
                  </a:lnTo>
                  <a:lnTo>
                    <a:pt x="31" y="342"/>
                  </a:lnTo>
                  <a:lnTo>
                    <a:pt x="39" y="349"/>
                  </a:lnTo>
                  <a:lnTo>
                    <a:pt x="47" y="356"/>
                  </a:lnTo>
                  <a:lnTo>
                    <a:pt x="57" y="363"/>
                  </a:lnTo>
                  <a:lnTo>
                    <a:pt x="68" y="370"/>
                  </a:lnTo>
                  <a:lnTo>
                    <a:pt x="79" y="377"/>
                  </a:lnTo>
                  <a:lnTo>
                    <a:pt x="92" y="384"/>
                  </a:lnTo>
                  <a:lnTo>
                    <a:pt x="104" y="389"/>
                  </a:lnTo>
                  <a:lnTo>
                    <a:pt x="117" y="395"/>
                  </a:lnTo>
                  <a:lnTo>
                    <a:pt x="131" y="400"/>
                  </a:lnTo>
                  <a:lnTo>
                    <a:pt x="145" y="404"/>
                  </a:lnTo>
                  <a:lnTo>
                    <a:pt x="159" y="409"/>
                  </a:lnTo>
                  <a:lnTo>
                    <a:pt x="172" y="412"/>
                  </a:lnTo>
                  <a:lnTo>
                    <a:pt x="186" y="416"/>
                  </a:lnTo>
                  <a:lnTo>
                    <a:pt x="199" y="418"/>
                  </a:lnTo>
                  <a:lnTo>
                    <a:pt x="213" y="419"/>
                  </a:lnTo>
                  <a:lnTo>
                    <a:pt x="225" y="421"/>
                  </a:lnTo>
                  <a:lnTo>
                    <a:pt x="238" y="421"/>
                  </a:lnTo>
                  <a:lnTo>
                    <a:pt x="250" y="419"/>
                  </a:lnTo>
                  <a:lnTo>
                    <a:pt x="268" y="417"/>
                  </a:lnTo>
                  <a:lnTo>
                    <a:pt x="282" y="416"/>
                  </a:lnTo>
                  <a:lnTo>
                    <a:pt x="295" y="414"/>
                  </a:lnTo>
                  <a:lnTo>
                    <a:pt x="305" y="410"/>
                  </a:lnTo>
                  <a:lnTo>
                    <a:pt x="315" y="407"/>
                  </a:lnTo>
                  <a:lnTo>
                    <a:pt x="326" y="401"/>
                  </a:lnTo>
                  <a:lnTo>
                    <a:pt x="336" y="393"/>
                  </a:lnTo>
                  <a:lnTo>
                    <a:pt x="349" y="381"/>
                  </a:lnTo>
                  <a:lnTo>
                    <a:pt x="353" y="378"/>
                  </a:lnTo>
                  <a:lnTo>
                    <a:pt x="366" y="367"/>
                  </a:lnTo>
                  <a:lnTo>
                    <a:pt x="382" y="351"/>
                  </a:lnTo>
                  <a:lnTo>
                    <a:pt x="403" y="329"/>
                  </a:lnTo>
                  <a:lnTo>
                    <a:pt x="422" y="304"/>
                  </a:lnTo>
                  <a:lnTo>
                    <a:pt x="438" y="275"/>
                  </a:lnTo>
                  <a:lnTo>
                    <a:pt x="451" y="245"/>
                  </a:lnTo>
                  <a:lnTo>
                    <a:pt x="456" y="213"/>
                  </a:lnTo>
                  <a:lnTo>
                    <a:pt x="455" y="191"/>
                  </a:lnTo>
                  <a:lnTo>
                    <a:pt x="449" y="168"/>
                  </a:lnTo>
                  <a:lnTo>
                    <a:pt x="441" y="145"/>
                  </a:lnTo>
                  <a:lnTo>
                    <a:pt x="430" y="122"/>
                  </a:lnTo>
                  <a:lnTo>
                    <a:pt x="417" y="100"/>
                  </a:lnTo>
                  <a:lnTo>
                    <a:pt x="400" y="79"/>
                  </a:lnTo>
                  <a:lnTo>
                    <a:pt x="382" y="60"/>
                  </a:lnTo>
                  <a:lnTo>
                    <a:pt x="362" y="42"/>
                  </a:lnTo>
                  <a:lnTo>
                    <a:pt x="341" y="27"/>
                  </a:lnTo>
                  <a:lnTo>
                    <a:pt x="316" y="15"/>
                  </a:lnTo>
                  <a:lnTo>
                    <a:pt x="292" y="6"/>
                  </a:lnTo>
                  <a:lnTo>
                    <a:pt x="267" y="1"/>
                  </a:lnTo>
                  <a:lnTo>
                    <a:pt x="240" y="0"/>
                  </a:lnTo>
                  <a:lnTo>
                    <a:pt x="213" y="3"/>
                  </a:lnTo>
                  <a:lnTo>
                    <a:pt x="186" y="12"/>
                  </a:lnTo>
                  <a:lnTo>
                    <a:pt x="159" y="26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5252" y="3885"/>
              <a:ext cx="16" cy="19"/>
            </a:xfrm>
            <a:custGeom>
              <a:avLst/>
              <a:gdLst/>
              <a:ahLst/>
              <a:cxnLst>
                <a:cxn ang="0">
                  <a:pos x="26" y="26"/>
                </a:cxn>
                <a:cxn ang="0">
                  <a:pos x="22" y="32"/>
                </a:cxn>
                <a:cxn ang="0">
                  <a:pos x="16" y="37"/>
                </a:cxn>
                <a:cxn ang="0">
                  <a:pos x="10" y="39"/>
                </a:cxn>
                <a:cxn ang="0">
                  <a:pos x="5" y="38"/>
                </a:cxn>
                <a:cxn ang="0">
                  <a:pos x="1" y="34"/>
                </a:cxn>
                <a:cxn ang="0">
                  <a:pos x="0" y="28"/>
                </a:cxn>
                <a:cxn ang="0">
                  <a:pos x="1" y="22"/>
                </a:cxn>
                <a:cxn ang="0">
                  <a:pos x="5" y="14"/>
                </a:cxn>
                <a:cxn ang="0">
                  <a:pos x="9" y="7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6" y="1"/>
                </a:cxn>
                <a:cxn ang="0">
                  <a:pos x="30" y="4"/>
                </a:cxn>
                <a:cxn ang="0">
                  <a:pos x="31" y="11"/>
                </a:cxn>
                <a:cxn ang="0">
                  <a:pos x="30" y="18"/>
                </a:cxn>
                <a:cxn ang="0">
                  <a:pos x="26" y="26"/>
                </a:cxn>
              </a:cxnLst>
              <a:rect l="0" t="0" r="r" b="b"/>
              <a:pathLst>
                <a:path w="31" h="39">
                  <a:moveTo>
                    <a:pt x="26" y="26"/>
                  </a:moveTo>
                  <a:lnTo>
                    <a:pt x="22" y="32"/>
                  </a:lnTo>
                  <a:lnTo>
                    <a:pt x="16" y="37"/>
                  </a:lnTo>
                  <a:lnTo>
                    <a:pt x="10" y="39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9" y="7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0" y="1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5261" y="3887"/>
              <a:ext cx="4" cy="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6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1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8" y="3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lnTo>
                    <a:pt x="9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5262" y="3777"/>
              <a:ext cx="191" cy="227"/>
            </a:xfrm>
            <a:custGeom>
              <a:avLst/>
              <a:gdLst/>
              <a:ahLst/>
              <a:cxnLst>
                <a:cxn ang="0">
                  <a:pos x="35" y="58"/>
                </a:cxn>
                <a:cxn ang="0">
                  <a:pos x="18" y="38"/>
                </a:cxn>
                <a:cxn ang="0">
                  <a:pos x="72" y="32"/>
                </a:cxn>
                <a:cxn ang="0">
                  <a:pos x="78" y="9"/>
                </a:cxn>
                <a:cxn ang="0">
                  <a:pos x="122" y="7"/>
                </a:cxn>
                <a:cxn ang="0">
                  <a:pos x="168" y="38"/>
                </a:cxn>
                <a:cxn ang="0">
                  <a:pos x="170" y="0"/>
                </a:cxn>
                <a:cxn ang="0">
                  <a:pos x="194" y="38"/>
                </a:cxn>
                <a:cxn ang="0">
                  <a:pos x="216" y="46"/>
                </a:cxn>
                <a:cxn ang="0">
                  <a:pos x="213" y="20"/>
                </a:cxn>
                <a:cxn ang="0">
                  <a:pos x="264" y="61"/>
                </a:cxn>
                <a:cxn ang="0">
                  <a:pos x="287" y="100"/>
                </a:cxn>
                <a:cxn ang="0">
                  <a:pos x="292" y="73"/>
                </a:cxn>
                <a:cxn ang="0">
                  <a:pos x="312" y="106"/>
                </a:cxn>
                <a:cxn ang="0">
                  <a:pos x="342" y="119"/>
                </a:cxn>
                <a:cxn ang="0">
                  <a:pos x="328" y="144"/>
                </a:cxn>
                <a:cxn ang="0">
                  <a:pos x="367" y="143"/>
                </a:cxn>
                <a:cxn ang="0">
                  <a:pos x="344" y="172"/>
                </a:cxn>
                <a:cxn ang="0">
                  <a:pos x="374" y="183"/>
                </a:cxn>
                <a:cxn ang="0">
                  <a:pos x="346" y="187"/>
                </a:cxn>
                <a:cxn ang="0">
                  <a:pos x="381" y="230"/>
                </a:cxn>
                <a:cxn ang="0">
                  <a:pos x="368" y="256"/>
                </a:cxn>
                <a:cxn ang="0">
                  <a:pos x="367" y="262"/>
                </a:cxn>
                <a:cxn ang="0">
                  <a:pos x="365" y="278"/>
                </a:cxn>
                <a:cxn ang="0">
                  <a:pos x="361" y="299"/>
                </a:cxn>
                <a:cxn ang="0">
                  <a:pos x="357" y="318"/>
                </a:cxn>
                <a:cxn ang="0">
                  <a:pos x="339" y="357"/>
                </a:cxn>
                <a:cxn ang="0">
                  <a:pos x="316" y="389"/>
                </a:cxn>
                <a:cxn ang="0">
                  <a:pos x="290" y="413"/>
                </a:cxn>
                <a:cxn ang="0">
                  <a:pos x="261" y="430"/>
                </a:cxn>
                <a:cxn ang="0">
                  <a:pos x="234" y="443"/>
                </a:cxn>
                <a:cxn ang="0">
                  <a:pos x="213" y="450"/>
                </a:cxn>
                <a:cxn ang="0">
                  <a:pos x="198" y="453"/>
                </a:cxn>
                <a:cxn ang="0">
                  <a:pos x="192" y="454"/>
                </a:cxn>
                <a:cxn ang="0">
                  <a:pos x="165" y="415"/>
                </a:cxn>
                <a:cxn ang="0">
                  <a:pos x="149" y="361"/>
                </a:cxn>
                <a:cxn ang="0">
                  <a:pos x="153" y="357"/>
                </a:cxn>
                <a:cxn ang="0">
                  <a:pos x="160" y="349"/>
                </a:cxn>
                <a:cxn ang="0">
                  <a:pos x="169" y="338"/>
                </a:cxn>
                <a:cxn ang="0">
                  <a:pos x="177" y="323"/>
                </a:cxn>
                <a:cxn ang="0">
                  <a:pos x="183" y="307"/>
                </a:cxn>
                <a:cxn ang="0">
                  <a:pos x="184" y="291"/>
                </a:cxn>
                <a:cxn ang="0">
                  <a:pos x="177" y="274"/>
                </a:cxn>
                <a:cxn ang="0">
                  <a:pos x="160" y="261"/>
                </a:cxn>
                <a:cxn ang="0">
                  <a:pos x="150" y="258"/>
                </a:cxn>
                <a:cxn ang="0">
                  <a:pos x="141" y="259"/>
                </a:cxn>
                <a:cxn ang="0">
                  <a:pos x="131" y="263"/>
                </a:cxn>
                <a:cxn ang="0">
                  <a:pos x="120" y="269"/>
                </a:cxn>
                <a:cxn ang="0">
                  <a:pos x="112" y="274"/>
                </a:cxn>
                <a:cxn ang="0">
                  <a:pos x="105" y="280"/>
                </a:cxn>
                <a:cxn ang="0">
                  <a:pos x="100" y="285"/>
                </a:cxn>
                <a:cxn ang="0">
                  <a:pos x="99" y="286"/>
                </a:cxn>
                <a:cxn ang="0">
                  <a:pos x="109" y="253"/>
                </a:cxn>
                <a:cxn ang="0">
                  <a:pos x="99" y="223"/>
                </a:cxn>
                <a:cxn ang="0">
                  <a:pos x="127" y="186"/>
                </a:cxn>
                <a:cxn ang="0">
                  <a:pos x="101" y="159"/>
                </a:cxn>
                <a:cxn ang="0">
                  <a:pos x="114" y="132"/>
                </a:cxn>
                <a:cxn ang="0">
                  <a:pos x="51" y="127"/>
                </a:cxn>
                <a:cxn ang="0">
                  <a:pos x="84" y="91"/>
                </a:cxn>
                <a:cxn ang="0">
                  <a:pos x="0" y="84"/>
                </a:cxn>
                <a:cxn ang="0">
                  <a:pos x="35" y="58"/>
                </a:cxn>
              </a:cxnLst>
              <a:rect l="0" t="0" r="r" b="b"/>
              <a:pathLst>
                <a:path w="381" h="454">
                  <a:moveTo>
                    <a:pt x="35" y="58"/>
                  </a:moveTo>
                  <a:lnTo>
                    <a:pt x="18" y="38"/>
                  </a:lnTo>
                  <a:lnTo>
                    <a:pt x="72" y="32"/>
                  </a:lnTo>
                  <a:lnTo>
                    <a:pt x="78" y="9"/>
                  </a:lnTo>
                  <a:lnTo>
                    <a:pt x="122" y="7"/>
                  </a:lnTo>
                  <a:lnTo>
                    <a:pt x="168" y="38"/>
                  </a:lnTo>
                  <a:lnTo>
                    <a:pt x="170" y="0"/>
                  </a:lnTo>
                  <a:lnTo>
                    <a:pt x="194" y="38"/>
                  </a:lnTo>
                  <a:lnTo>
                    <a:pt x="216" y="46"/>
                  </a:lnTo>
                  <a:lnTo>
                    <a:pt x="213" y="20"/>
                  </a:lnTo>
                  <a:lnTo>
                    <a:pt x="264" y="61"/>
                  </a:lnTo>
                  <a:lnTo>
                    <a:pt x="287" y="100"/>
                  </a:lnTo>
                  <a:lnTo>
                    <a:pt x="292" y="73"/>
                  </a:lnTo>
                  <a:lnTo>
                    <a:pt x="312" y="106"/>
                  </a:lnTo>
                  <a:lnTo>
                    <a:pt x="342" y="119"/>
                  </a:lnTo>
                  <a:lnTo>
                    <a:pt x="328" y="144"/>
                  </a:lnTo>
                  <a:lnTo>
                    <a:pt x="367" y="143"/>
                  </a:lnTo>
                  <a:lnTo>
                    <a:pt x="344" y="172"/>
                  </a:lnTo>
                  <a:lnTo>
                    <a:pt x="374" y="183"/>
                  </a:lnTo>
                  <a:lnTo>
                    <a:pt x="346" y="187"/>
                  </a:lnTo>
                  <a:lnTo>
                    <a:pt x="381" y="230"/>
                  </a:lnTo>
                  <a:lnTo>
                    <a:pt x="368" y="256"/>
                  </a:lnTo>
                  <a:lnTo>
                    <a:pt x="367" y="262"/>
                  </a:lnTo>
                  <a:lnTo>
                    <a:pt x="365" y="278"/>
                  </a:lnTo>
                  <a:lnTo>
                    <a:pt x="361" y="299"/>
                  </a:lnTo>
                  <a:lnTo>
                    <a:pt x="357" y="318"/>
                  </a:lnTo>
                  <a:lnTo>
                    <a:pt x="339" y="357"/>
                  </a:lnTo>
                  <a:lnTo>
                    <a:pt x="316" y="389"/>
                  </a:lnTo>
                  <a:lnTo>
                    <a:pt x="290" y="413"/>
                  </a:lnTo>
                  <a:lnTo>
                    <a:pt x="261" y="430"/>
                  </a:lnTo>
                  <a:lnTo>
                    <a:pt x="234" y="443"/>
                  </a:lnTo>
                  <a:lnTo>
                    <a:pt x="213" y="450"/>
                  </a:lnTo>
                  <a:lnTo>
                    <a:pt x="198" y="453"/>
                  </a:lnTo>
                  <a:lnTo>
                    <a:pt x="192" y="454"/>
                  </a:lnTo>
                  <a:lnTo>
                    <a:pt x="165" y="415"/>
                  </a:lnTo>
                  <a:lnTo>
                    <a:pt x="149" y="361"/>
                  </a:lnTo>
                  <a:lnTo>
                    <a:pt x="153" y="357"/>
                  </a:lnTo>
                  <a:lnTo>
                    <a:pt x="160" y="349"/>
                  </a:lnTo>
                  <a:lnTo>
                    <a:pt x="169" y="338"/>
                  </a:lnTo>
                  <a:lnTo>
                    <a:pt x="177" y="323"/>
                  </a:lnTo>
                  <a:lnTo>
                    <a:pt x="183" y="307"/>
                  </a:lnTo>
                  <a:lnTo>
                    <a:pt x="184" y="291"/>
                  </a:lnTo>
                  <a:lnTo>
                    <a:pt x="177" y="274"/>
                  </a:lnTo>
                  <a:lnTo>
                    <a:pt x="160" y="261"/>
                  </a:lnTo>
                  <a:lnTo>
                    <a:pt x="150" y="258"/>
                  </a:lnTo>
                  <a:lnTo>
                    <a:pt x="141" y="259"/>
                  </a:lnTo>
                  <a:lnTo>
                    <a:pt x="131" y="263"/>
                  </a:lnTo>
                  <a:lnTo>
                    <a:pt x="120" y="269"/>
                  </a:lnTo>
                  <a:lnTo>
                    <a:pt x="112" y="274"/>
                  </a:lnTo>
                  <a:lnTo>
                    <a:pt x="105" y="280"/>
                  </a:lnTo>
                  <a:lnTo>
                    <a:pt x="100" y="285"/>
                  </a:lnTo>
                  <a:lnTo>
                    <a:pt x="99" y="286"/>
                  </a:lnTo>
                  <a:lnTo>
                    <a:pt x="109" y="253"/>
                  </a:lnTo>
                  <a:lnTo>
                    <a:pt x="99" y="223"/>
                  </a:lnTo>
                  <a:lnTo>
                    <a:pt x="127" y="186"/>
                  </a:lnTo>
                  <a:lnTo>
                    <a:pt x="101" y="159"/>
                  </a:lnTo>
                  <a:lnTo>
                    <a:pt x="114" y="132"/>
                  </a:lnTo>
                  <a:lnTo>
                    <a:pt x="51" y="127"/>
                  </a:lnTo>
                  <a:lnTo>
                    <a:pt x="84" y="91"/>
                  </a:lnTo>
                  <a:lnTo>
                    <a:pt x="0" y="84"/>
                  </a:lnTo>
                  <a:lnTo>
                    <a:pt x="3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5314" y="3907"/>
              <a:ext cx="40" cy="43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1" y="42"/>
                </a:cxn>
                <a:cxn ang="0">
                  <a:pos x="3" y="38"/>
                </a:cxn>
                <a:cxn ang="0">
                  <a:pos x="6" y="31"/>
                </a:cxn>
                <a:cxn ang="0">
                  <a:pos x="10" y="24"/>
                </a:cxn>
                <a:cxn ang="0">
                  <a:pos x="15" y="16"/>
                </a:cxn>
                <a:cxn ang="0">
                  <a:pos x="21" y="9"/>
                </a:cxn>
                <a:cxn ang="0">
                  <a:pos x="29" y="4"/>
                </a:cxn>
                <a:cxn ang="0">
                  <a:pos x="37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5" y="1"/>
                </a:cxn>
                <a:cxn ang="0">
                  <a:pos x="60" y="3"/>
                </a:cxn>
                <a:cxn ang="0">
                  <a:pos x="65" y="7"/>
                </a:cxn>
                <a:cxn ang="0">
                  <a:pos x="70" y="11"/>
                </a:cxn>
                <a:cxn ang="0">
                  <a:pos x="77" y="18"/>
                </a:cxn>
                <a:cxn ang="0">
                  <a:pos x="81" y="26"/>
                </a:cxn>
                <a:cxn ang="0">
                  <a:pos x="81" y="39"/>
                </a:cxn>
                <a:cxn ang="0">
                  <a:pos x="76" y="51"/>
                </a:cxn>
                <a:cxn ang="0">
                  <a:pos x="68" y="64"/>
                </a:cxn>
                <a:cxn ang="0">
                  <a:pos x="59" y="72"/>
                </a:cxn>
                <a:cxn ang="0">
                  <a:pos x="48" y="79"/>
                </a:cxn>
                <a:cxn ang="0">
                  <a:pos x="39" y="83"/>
                </a:cxn>
                <a:cxn ang="0">
                  <a:pos x="30" y="85"/>
                </a:cxn>
                <a:cxn ang="0">
                  <a:pos x="21" y="85"/>
                </a:cxn>
                <a:cxn ang="0">
                  <a:pos x="13" y="81"/>
                </a:cxn>
                <a:cxn ang="0">
                  <a:pos x="6" y="76"/>
                </a:cxn>
                <a:cxn ang="0">
                  <a:pos x="0" y="66"/>
                </a:cxn>
                <a:cxn ang="0">
                  <a:pos x="1" y="43"/>
                </a:cxn>
              </a:cxnLst>
              <a:rect l="0" t="0" r="r" b="b"/>
              <a:pathLst>
                <a:path w="81" h="85">
                  <a:moveTo>
                    <a:pt x="1" y="43"/>
                  </a:moveTo>
                  <a:lnTo>
                    <a:pt x="1" y="42"/>
                  </a:lnTo>
                  <a:lnTo>
                    <a:pt x="3" y="38"/>
                  </a:lnTo>
                  <a:lnTo>
                    <a:pt x="6" y="31"/>
                  </a:lnTo>
                  <a:lnTo>
                    <a:pt x="10" y="24"/>
                  </a:lnTo>
                  <a:lnTo>
                    <a:pt x="15" y="16"/>
                  </a:lnTo>
                  <a:lnTo>
                    <a:pt x="21" y="9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0" y="3"/>
                  </a:lnTo>
                  <a:lnTo>
                    <a:pt x="65" y="7"/>
                  </a:lnTo>
                  <a:lnTo>
                    <a:pt x="70" y="11"/>
                  </a:lnTo>
                  <a:lnTo>
                    <a:pt x="77" y="18"/>
                  </a:lnTo>
                  <a:lnTo>
                    <a:pt x="81" y="26"/>
                  </a:lnTo>
                  <a:lnTo>
                    <a:pt x="81" y="39"/>
                  </a:lnTo>
                  <a:lnTo>
                    <a:pt x="76" y="51"/>
                  </a:lnTo>
                  <a:lnTo>
                    <a:pt x="68" y="64"/>
                  </a:lnTo>
                  <a:lnTo>
                    <a:pt x="59" y="72"/>
                  </a:lnTo>
                  <a:lnTo>
                    <a:pt x="48" y="79"/>
                  </a:lnTo>
                  <a:lnTo>
                    <a:pt x="39" y="83"/>
                  </a:lnTo>
                  <a:lnTo>
                    <a:pt x="30" y="85"/>
                  </a:lnTo>
                  <a:lnTo>
                    <a:pt x="21" y="85"/>
                  </a:lnTo>
                  <a:lnTo>
                    <a:pt x="13" y="81"/>
                  </a:lnTo>
                  <a:lnTo>
                    <a:pt x="6" y="76"/>
                  </a:lnTo>
                  <a:lnTo>
                    <a:pt x="0" y="66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5312" y="3910"/>
              <a:ext cx="38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6"/>
                </a:cxn>
                <a:cxn ang="0">
                  <a:pos x="2" y="33"/>
                </a:cxn>
                <a:cxn ang="0">
                  <a:pos x="5" y="27"/>
                </a:cxn>
                <a:cxn ang="0">
                  <a:pos x="10" y="20"/>
                </a:cxn>
                <a:cxn ang="0">
                  <a:pos x="16" y="14"/>
                </a:cxn>
                <a:cxn ang="0">
                  <a:pos x="21" y="8"/>
                </a:cxn>
                <a:cxn ang="0">
                  <a:pos x="28" y="4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56" y="4"/>
                </a:cxn>
                <a:cxn ang="0">
                  <a:pos x="62" y="6"/>
                </a:cxn>
                <a:cxn ang="0">
                  <a:pos x="66" y="11"/>
                </a:cxn>
                <a:cxn ang="0">
                  <a:pos x="72" y="18"/>
                </a:cxn>
                <a:cxn ang="0">
                  <a:pos x="74" y="25"/>
                </a:cxn>
                <a:cxn ang="0">
                  <a:pos x="76" y="35"/>
                </a:cxn>
                <a:cxn ang="0">
                  <a:pos x="72" y="48"/>
                </a:cxn>
                <a:cxn ang="0">
                  <a:pos x="64" y="58"/>
                </a:cxn>
                <a:cxn ang="0">
                  <a:pos x="56" y="66"/>
                </a:cxn>
                <a:cxn ang="0">
                  <a:pos x="47" y="72"/>
                </a:cxn>
                <a:cxn ang="0">
                  <a:pos x="39" y="76"/>
                </a:cxn>
                <a:cxn ang="0">
                  <a:pos x="30" y="79"/>
                </a:cxn>
                <a:cxn ang="0">
                  <a:pos x="21" y="80"/>
                </a:cxn>
                <a:cxn ang="0">
                  <a:pos x="15" y="78"/>
                </a:cxn>
                <a:cxn ang="0">
                  <a:pos x="8" y="72"/>
                </a:cxn>
                <a:cxn ang="0">
                  <a:pos x="3" y="64"/>
                </a:cxn>
                <a:cxn ang="0">
                  <a:pos x="0" y="37"/>
                </a:cxn>
              </a:cxnLst>
              <a:rect l="0" t="0" r="r" b="b"/>
              <a:pathLst>
                <a:path w="76" h="80">
                  <a:moveTo>
                    <a:pt x="0" y="37"/>
                  </a:moveTo>
                  <a:lnTo>
                    <a:pt x="1" y="36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10" y="20"/>
                  </a:lnTo>
                  <a:lnTo>
                    <a:pt x="16" y="14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6" y="11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6" y="35"/>
                  </a:lnTo>
                  <a:lnTo>
                    <a:pt x="72" y="48"/>
                  </a:lnTo>
                  <a:lnTo>
                    <a:pt x="64" y="58"/>
                  </a:lnTo>
                  <a:lnTo>
                    <a:pt x="56" y="66"/>
                  </a:lnTo>
                  <a:lnTo>
                    <a:pt x="47" y="72"/>
                  </a:lnTo>
                  <a:lnTo>
                    <a:pt x="39" y="76"/>
                  </a:lnTo>
                  <a:lnTo>
                    <a:pt x="30" y="79"/>
                  </a:lnTo>
                  <a:lnTo>
                    <a:pt x="21" y="80"/>
                  </a:lnTo>
                  <a:lnTo>
                    <a:pt x="15" y="78"/>
                  </a:lnTo>
                  <a:lnTo>
                    <a:pt x="8" y="72"/>
                  </a:lnTo>
                  <a:lnTo>
                    <a:pt x="3" y="6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5318" y="3918"/>
              <a:ext cx="27" cy="23"/>
            </a:xfrm>
            <a:custGeom>
              <a:avLst/>
              <a:gdLst/>
              <a:ahLst/>
              <a:cxnLst>
                <a:cxn ang="0">
                  <a:pos x="53" y="10"/>
                </a:cxn>
                <a:cxn ang="0">
                  <a:pos x="45" y="3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3" y="2"/>
                </a:cxn>
                <a:cxn ang="0">
                  <a:pos x="14" y="8"/>
                </a:cxn>
                <a:cxn ang="0">
                  <a:pos x="7" y="16"/>
                </a:cxn>
                <a:cxn ang="0">
                  <a:pos x="2" y="26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3"/>
                </a:cxn>
                <a:cxn ang="0">
                  <a:pos x="1" y="44"/>
                </a:cxn>
                <a:cxn ang="0">
                  <a:pos x="2" y="44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6" y="44"/>
                </a:cxn>
                <a:cxn ang="0">
                  <a:pos x="6" y="43"/>
                </a:cxn>
                <a:cxn ang="0">
                  <a:pos x="7" y="32"/>
                </a:cxn>
                <a:cxn ang="0">
                  <a:pos x="12" y="23"/>
                </a:cxn>
                <a:cxn ang="0">
                  <a:pos x="16" y="16"/>
                </a:cxn>
                <a:cxn ang="0">
                  <a:pos x="23" y="10"/>
                </a:cxn>
                <a:cxn ang="0">
                  <a:pos x="29" y="8"/>
                </a:cxn>
                <a:cxn ang="0">
                  <a:pos x="36" y="6"/>
                </a:cxn>
                <a:cxn ang="0">
                  <a:pos x="44" y="9"/>
                </a:cxn>
                <a:cxn ang="0">
                  <a:pos x="52" y="16"/>
                </a:cxn>
                <a:cxn ang="0">
                  <a:pos x="53" y="17"/>
                </a:cxn>
                <a:cxn ang="0">
                  <a:pos x="54" y="17"/>
                </a:cxn>
                <a:cxn ang="0">
                  <a:pos x="54" y="17"/>
                </a:cxn>
                <a:cxn ang="0">
                  <a:pos x="55" y="16"/>
                </a:cxn>
                <a:cxn ang="0">
                  <a:pos x="55" y="15"/>
                </a:cxn>
                <a:cxn ang="0">
                  <a:pos x="55" y="12"/>
                </a:cxn>
                <a:cxn ang="0">
                  <a:pos x="54" y="11"/>
                </a:cxn>
                <a:cxn ang="0">
                  <a:pos x="53" y="10"/>
                </a:cxn>
                <a:cxn ang="0">
                  <a:pos x="53" y="10"/>
                </a:cxn>
              </a:cxnLst>
              <a:rect l="0" t="0" r="r" b="b"/>
              <a:pathLst>
                <a:path w="55" h="46">
                  <a:moveTo>
                    <a:pt x="53" y="10"/>
                  </a:move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4" y="8"/>
                  </a:lnTo>
                  <a:lnTo>
                    <a:pt x="7" y="16"/>
                  </a:lnTo>
                  <a:lnTo>
                    <a:pt x="2" y="26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32"/>
                  </a:lnTo>
                  <a:lnTo>
                    <a:pt x="12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6" y="6"/>
                  </a:lnTo>
                  <a:lnTo>
                    <a:pt x="44" y="9"/>
                  </a:lnTo>
                  <a:lnTo>
                    <a:pt x="52" y="16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3" y="10"/>
                  </a:lnTo>
                  <a:lnTo>
                    <a:pt x="53" y="10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5320" y="3930"/>
              <a:ext cx="10" cy="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7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7" y="16"/>
                </a:cxn>
                <a:cxn ang="0">
                  <a:pos x="18" y="17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0" y="16"/>
                </a:cxn>
                <a:cxn ang="0">
                  <a:pos x="20" y="15"/>
                </a:cxn>
                <a:cxn ang="0">
                  <a:pos x="20" y="14"/>
                </a:cxn>
                <a:cxn ang="0">
                  <a:pos x="20" y="12"/>
                </a:cxn>
                <a:cxn ang="0">
                  <a:pos x="19" y="11"/>
                </a:cxn>
                <a:cxn ang="0">
                  <a:pos x="15" y="5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20" h="17">
                  <a:moveTo>
                    <a:pt x="3" y="8"/>
                  </a:moveTo>
                  <a:lnTo>
                    <a:pt x="7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15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5276" y="3853"/>
              <a:ext cx="14" cy="2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8" y="19"/>
                </a:cxn>
                <a:cxn ang="0">
                  <a:pos x="9" y="19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15" y="24"/>
                </a:cxn>
                <a:cxn ang="0">
                  <a:pos x="20" y="34"/>
                </a:cxn>
                <a:cxn ang="0">
                  <a:pos x="22" y="39"/>
                </a:cxn>
                <a:cxn ang="0">
                  <a:pos x="23" y="44"/>
                </a:cxn>
                <a:cxn ang="0">
                  <a:pos x="25" y="48"/>
                </a:cxn>
                <a:cxn ang="0">
                  <a:pos x="27" y="45"/>
                </a:cxn>
                <a:cxn ang="0">
                  <a:pos x="29" y="39"/>
                </a:cxn>
                <a:cxn ang="0">
                  <a:pos x="29" y="31"/>
                </a:cxn>
                <a:cxn ang="0">
                  <a:pos x="25" y="21"/>
                </a:cxn>
                <a:cxn ang="0">
                  <a:pos x="20" y="13"/>
                </a:cxn>
                <a:cxn ang="0">
                  <a:pos x="14" y="6"/>
                </a:cxn>
                <a:cxn ang="0">
                  <a:pos x="9" y="3"/>
                </a:cxn>
                <a:cxn ang="0">
                  <a:pos x="7" y="1"/>
                </a:cxn>
              </a:cxnLst>
              <a:rect l="0" t="0" r="r" b="b"/>
              <a:pathLst>
                <a:path w="29" h="48">
                  <a:moveTo>
                    <a:pt x="7" y="1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3"/>
                  </a:lnTo>
                  <a:lnTo>
                    <a:pt x="5" y="16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5" y="24"/>
                  </a:lnTo>
                  <a:lnTo>
                    <a:pt x="20" y="34"/>
                  </a:lnTo>
                  <a:lnTo>
                    <a:pt x="22" y="39"/>
                  </a:lnTo>
                  <a:lnTo>
                    <a:pt x="23" y="44"/>
                  </a:lnTo>
                  <a:lnTo>
                    <a:pt x="25" y="48"/>
                  </a:lnTo>
                  <a:lnTo>
                    <a:pt x="27" y="45"/>
                  </a:lnTo>
                  <a:lnTo>
                    <a:pt x="29" y="39"/>
                  </a:lnTo>
                  <a:lnTo>
                    <a:pt x="29" y="31"/>
                  </a:lnTo>
                  <a:lnTo>
                    <a:pt x="25" y="21"/>
                  </a:lnTo>
                  <a:lnTo>
                    <a:pt x="20" y="13"/>
                  </a:lnTo>
                  <a:lnTo>
                    <a:pt x="14" y="6"/>
                  </a:lnTo>
                  <a:lnTo>
                    <a:pt x="9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5244" y="3917"/>
              <a:ext cx="64" cy="63"/>
            </a:xfrm>
            <a:custGeom>
              <a:avLst/>
              <a:gdLst/>
              <a:ahLst/>
              <a:cxnLst>
                <a:cxn ang="0">
                  <a:pos x="1" y="73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6" y="36"/>
                </a:cxn>
                <a:cxn ang="0">
                  <a:pos x="13" y="25"/>
                </a:cxn>
                <a:cxn ang="0">
                  <a:pos x="21" y="16"/>
                </a:cxn>
                <a:cxn ang="0">
                  <a:pos x="30" y="9"/>
                </a:cxn>
                <a:cxn ang="0">
                  <a:pos x="41" y="4"/>
                </a:cxn>
                <a:cxn ang="0">
                  <a:pos x="54" y="0"/>
                </a:cxn>
                <a:cxn ang="0">
                  <a:pos x="67" y="0"/>
                </a:cxn>
                <a:cxn ang="0">
                  <a:pos x="79" y="1"/>
                </a:cxn>
                <a:cxn ang="0">
                  <a:pos x="91" y="6"/>
                </a:cxn>
                <a:cxn ang="0">
                  <a:pos x="101" y="12"/>
                </a:cxn>
                <a:cxn ang="0">
                  <a:pos x="110" y="20"/>
                </a:cxn>
                <a:cxn ang="0">
                  <a:pos x="117" y="30"/>
                </a:cxn>
                <a:cxn ang="0">
                  <a:pos x="123" y="40"/>
                </a:cxn>
                <a:cxn ang="0">
                  <a:pos x="127" y="53"/>
                </a:cxn>
                <a:cxn ang="0">
                  <a:pos x="127" y="66"/>
                </a:cxn>
                <a:cxn ang="0">
                  <a:pos x="125" y="78"/>
                </a:cxn>
                <a:cxn ang="0">
                  <a:pos x="121" y="91"/>
                </a:cxn>
                <a:cxn ang="0">
                  <a:pos x="115" y="102"/>
                </a:cxn>
                <a:cxn ang="0">
                  <a:pos x="107" y="110"/>
                </a:cxn>
                <a:cxn ang="0">
                  <a:pos x="97" y="118"/>
                </a:cxn>
                <a:cxn ang="0">
                  <a:pos x="86" y="122"/>
                </a:cxn>
                <a:cxn ang="0">
                  <a:pos x="74" y="126"/>
                </a:cxn>
                <a:cxn ang="0">
                  <a:pos x="61" y="127"/>
                </a:cxn>
                <a:cxn ang="0">
                  <a:pos x="48" y="125"/>
                </a:cxn>
                <a:cxn ang="0">
                  <a:pos x="37" y="121"/>
                </a:cxn>
                <a:cxn ang="0">
                  <a:pos x="26" y="114"/>
                </a:cxn>
                <a:cxn ang="0">
                  <a:pos x="17" y="106"/>
                </a:cxn>
                <a:cxn ang="0">
                  <a:pos x="9" y="97"/>
                </a:cxn>
                <a:cxn ang="0">
                  <a:pos x="4" y="85"/>
                </a:cxn>
                <a:cxn ang="0">
                  <a:pos x="1" y="73"/>
                </a:cxn>
              </a:cxnLst>
              <a:rect l="0" t="0" r="r" b="b"/>
              <a:pathLst>
                <a:path w="127" h="127">
                  <a:moveTo>
                    <a:pt x="1" y="73"/>
                  </a:moveTo>
                  <a:lnTo>
                    <a:pt x="0" y="60"/>
                  </a:lnTo>
                  <a:lnTo>
                    <a:pt x="2" y="47"/>
                  </a:lnTo>
                  <a:lnTo>
                    <a:pt x="6" y="36"/>
                  </a:lnTo>
                  <a:lnTo>
                    <a:pt x="13" y="25"/>
                  </a:lnTo>
                  <a:lnTo>
                    <a:pt x="21" y="16"/>
                  </a:lnTo>
                  <a:lnTo>
                    <a:pt x="30" y="9"/>
                  </a:lnTo>
                  <a:lnTo>
                    <a:pt x="41" y="4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9" y="1"/>
                  </a:lnTo>
                  <a:lnTo>
                    <a:pt x="91" y="6"/>
                  </a:lnTo>
                  <a:lnTo>
                    <a:pt x="101" y="12"/>
                  </a:lnTo>
                  <a:lnTo>
                    <a:pt x="110" y="20"/>
                  </a:lnTo>
                  <a:lnTo>
                    <a:pt x="117" y="30"/>
                  </a:lnTo>
                  <a:lnTo>
                    <a:pt x="123" y="40"/>
                  </a:lnTo>
                  <a:lnTo>
                    <a:pt x="127" y="53"/>
                  </a:lnTo>
                  <a:lnTo>
                    <a:pt x="127" y="66"/>
                  </a:lnTo>
                  <a:lnTo>
                    <a:pt x="125" y="78"/>
                  </a:lnTo>
                  <a:lnTo>
                    <a:pt x="121" y="91"/>
                  </a:lnTo>
                  <a:lnTo>
                    <a:pt x="115" y="102"/>
                  </a:lnTo>
                  <a:lnTo>
                    <a:pt x="107" y="110"/>
                  </a:lnTo>
                  <a:lnTo>
                    <a:pt x="97" y="118"/>
                  </a:lnTo>
                  <a:lnTo>
                    <a:pt x="86" y="122"/>
                  </a:lnTo>
                  <a:lnTo>
                    <a:pt x="74" y="126"/>
                  </a:lnTo>
                  <a:lnTo>
                    <a:pt x="61" y="127"/>
                  </a:lnTo>
                  <a:lnTo>
                    <a:pt x="48" y="125"/>
                  </a:lnTo>
                  <a:lnTo>
                    <a:pt x="37" y="121"/>
                  </a:lnTo>
                  <a:lnTo>
                    <a:pt x="26" y="114"/>
                  </a:lnTo>
                  <a:lnTo>
                    <a:pt x="17" y="106"/>
                  </a:lnTo>
                  <a:lnTo>
                    <a:pt x="9" y="97"/>
                  </a:lnTo>
                  <a:lnTo>
                    <a:pt x="4" y="85"/>
                  </a:lnTo>
                  <a:lnTo>
                    <a:pt x="1" y="73"/>
                  </a:lnTo>
                  <a:close/>
                </a:path>
              </a:pathLst>
            </a:custGeom>
            <a:solidFill>
              <a:srgbClr val="A363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5498" y="3933"/>
              <a:ext cx="20" cy="30"/>
            </a:xfrm>
            <a:custGeom>
              <a:avLst/>
              <a:gdLst/>
              <a:ahLst/>
              <a:cxnLst>
                <a:cxn ang="0">
                  <a:pos x="40" y="33"/>
                </a:cxn>
                <a:cxn ang="0">
                  <a:pos x="36" y="44"/>
                </a:cxn>
                <a:cxn ang="0">
                  <a:pos x="32" y="52"/>
                </a:cxn>
                <a:cxn ang="0">
                  <a:pos x="24" y="58"/>
                </a:cxn>
                <a:cxn ang="0">
                  <a:pos x="16" y="59"/>
                </a:cxn>
                <a:cxn ang="0">
                  <a:pos x="8" y="56"/>
                </a:cxn>
                <a:cxn ang="0">
                  <a:pos x="3" y="49"/>
                </a:cxn>
                <a:cxn ang="0">
                  <a:pos x="0" y="39"/>
                </a:cxn>
                <a:cxn ang="0">
                  <a:pos x="0" y="27"/>
                </a:cxn>
                <a:cxn ang="0">
                  <a:pos x="2" y="15"/>
                </a:cxn>
                <a:cxn ang="0">
                  <a:pos x="8" y="7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31" y="4"/>
                </a:cxn>
                <a:cxn ang="0">
                  <a:pos x="36" y="11"/>
                </a:cxn>
                <a:cxn ang="0">
                  <a:pos x="40" y="21"/>
                </a:cxn>
                <a:cxn ang="0">
                  <a:pos x="40" y="33"/>
                </a:cxn>
              </a:cxnLst>
              <a:rect l="0" t="0" r="r" b="b"/>
              <a:pathLst>
                <a:path w="40" h="59">
                  <a:moveTo>
                    <a:pt x="40" y="33"/>
                  </a:moveTo>
                  <a:lnTo>
                    <a:pt x="36" y="44"/>
                  </a:lnTo>
                  <a:lnTo>
                    <a:pt x="32" y="52"/>
                  </a:lnTo>
                  <a:lnTo>
                    <a:pt x="24" y="58"/>
                  </a:lnTo>
                  <a:lnTo>
                    <a:pt x="16" y="59"/>
                  </a:lnTo>
                  <a:lnTo>
                    <a:pt x="8" y="56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1" y="4"/>
                  </a:lnTo>
                  <a:lnTo>
                    <a:pt x="36" y="11"/>
                  </a:lnTo>
                  <a:lnTo>
                    <a:pt x="40" y="21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5494" y="3957"/>
              <a:ext cx="28" cy="46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8" y="10"/>
                </a:cxn>
                <a:cxn ang="0">
                  <a:pos x="3" y="20"/>
                </a:cxn>
                <a:cxn ang="0">
                  <a:pos x="0" y="33"/>
                </a:cxn>
                <a:cxn ang="0">
                  <a:pos x="1" y="48"/>
                </a:cxn>
                <a:cxn ang="0">
                  <a:pos x="3" y="56"/>
                </a:cxn>
                <a:cxn ang="0">
                  <a:pos x="5" y="64"/>
                </a:cxn>
                <a:cxn ang="0">
                  <a:pos x="10" y="73"/>
                </a:cxn>
                <a:cxn ang="0">
                  <a:pos x="15" y="79"/>
                </a:cxn>
                <a:cxn ang="0">
                  <a:pos x="22" y="85"/>
                </a:cxn>
                <a:cxn ang="0">
                  <a:pos x="30" y="89"/>
                </a:cxn>
                <a:cxn ang="0">
                  <a:pos x="41" y="91"/>
                </a:cxn>
                <a:cxn ang="0">
                  <a:pos x="55" y="90"/>
                </a:cxn>
                <a:cxn ang="0">
                  <a:pos x="53" y="85"/>
                </a:cxn>
                <a:cxn ang="0">
                  <a:pos x="47" y="74"/>
                </a:cxn>
                <a:cxn ang="0">
                  <a:pos x="45" y="58"/>
                </a:cxn>
                <a:cxn ang="0">
                  <a:pos x="49" y="40"/>
                </a:cxn>
                <a:cxn ang="0">
                  <a:pos x="51" y="33"/>
                </a:cxn>
                <a:cxn ang="0">
                  <a:pos x="53" y="24"/>
                </a:cxn>
                <a:cxn ang="0">
                  <a:pos x="49" y="16"/>
                </a:cxn>
                <a:cxn ang="0">
                  <a:pos x="46" y="9"/>
                </a:cxn>
                <a:cxn ang="0">
                  <a:pos x="39" y="3"/>
                </a:cxn>
                <a:cxn ang="0">
                  <a:pos x="31" y="0"/>
                </a:cxn>
                <a:cxn ang="0">
                  <a:pos x="20" y="1"/>
                </a:cxn>
                <a:cxn ang="0">
                  <a:pos x="10" y="7"/>
                </a:cxn>
              </a:cxnLst>
              <a:rect l="0" t="0" r="r" b="b"/>
              <a:pathLst>
                <a:path w="55" h="91">
                  <a:moveTo>
                    <a:pt x="10" y="7"/>
                  </a:moveTo>
                  <a:lnTo>
                    <a:pt x="8" y="10"/>
                  </a:lnTo>
                  <a:lnTo>
                    <a:pt x="3" y="20"/>
                  </a:lnTo>
                  <a:lnTo>
                    <a:pt x="0" y="33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5" y="64"/>
                  </a:lnTo>
                  <a:lnTo>
                    <a:pt x="10" y="73"/>
                  </a:lnTo>
                  <a:lnTo>
                    <a:pt x="15" y="79"/>
                  </a:lnTo>
                  <a:lnTo>
                    <a:pt x="22" y="85"/>
                  </a:lnTo>
                  <a:lnTo>
                    <a:pt x="30" y="89"/>
                  </a:lnTo>
                  <a:lnTo>
                    <a:pt x="41" y="91"/>
                  </a:lnTo>
                  <a:lnTo>
                    <a:pt x="55" y="90"/>
                  </a:lnTo>
                  <a:lnTo>
                    <a:pt x="53" y="85"/>
                  </a:lnTo>
                  <a:lnTo>
                    <a:pt x="47" y="74"/>
                  </a:lnTo>
                  <a:lnTo>
                    <a:pt x="45" y="58"/>
                  </a:lnTo>
                  <a:lnTo>
                    <a:pt x="49" y="40"/>
                  </a:lnTo>
                  <a:lnTo>
                    <a:pt x="51" y="33"/>
                  </a:lnTo>
                  <a:lnTo>
                    <a:pt x="53" y="24"/>
                  </a:lnTo>
                  <a:lnTo>
                    <a:pt x="49" y="16"/>
                  </a:lnTo>
                  <a:lnTo>
                    <a:pt x="46" y="9"/>
                  </a:lnTo>
                  <a:lnTo>
                    <a:pt x="39" y="3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5410" y="3915"/>
              <a:ext cx="41" cy="72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107"/>
                </a:cxn>
                <a:cxn ang="0">
                  <a:pos x="2" y="143"/>
                </a:cxn>
                <a:cxn ang="0">
                  <a:pos x="55" y="115"/>
                </a:cxn>
                <a:cxn ang="0">
                  <a:pos x="80" y="0"/>
                </a:cxn>
                <a:cxn ang="0">
                  <a:pos x="14" y="3"/>
                </a:cxn>
              </a:cxnLst>
              <a:rect l="0" t="0" r="r" b="b"/>
              <a:pathLst>
                <a:path w="80" h="143">
                  <a:moveTo>
                    <a:pt x="14" y="3"/>
                  </a:moveTo>
                  <a:lnTo>
                    <a:pt x="0" y="107"/>
                  </a:lnTo>
                  <a:lnTo>
                    <a:pt x="2" y="143"/>
                  </a:lnTo>
                  <a:lnTo>
                    <a:pt x="55" y="115"/>
                  </a:lnTo>
                  <a:lnTo>
                    <a:pt x="80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5368" y="3959"/>
              <a:ext cx="109" cy="137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3" y="8"/>
                </a:cxn>
                <a:cxn ang="0">
                  <a:pos x="121" y="13"/>
                </a:cxn>
                <a:cxn ang="0">
                  <a:pos x="111" y="15"/>
                </a:cxn>
                <a:cxn ang="0">
                  <a:pos x="102" y="15"/>
                </a:cxn>
                <a:cxn ang="0">
                  <a:pos x="94" y="14"/>
                </a:cxn>
                <a:cxn ang="0">
                  <a:pos x="88" y="12"/>
                </a:cxn>
                <a:cxn ang="0">
                  <a:pos x="85" y="11"/>
                </a:cxn>
                <a:cxn ang="0">
                  <a:pos x="83" y="10"/>
                </a:cxn>
                <a:cxn ang="0">
                  <a:pos x="66" y="63"/>
                </a:cxn>
                <a:cxn ang="0">
                  <a:pos x="50" y="112"/>
                </a:cxn>
                <a:cxn ang="0">
                  <a:pos x="35" y="155"/>
                </a:cxn>
                <a:cxn ang="0">
                  <a:pos x="23" y="193"/>
                </a:cxn>
                <a:cxn ang="0">
                  <a:pos x="13" y="224"/>
                </a:cxn>
                <a:cxn ang="0">
                  <a:pos x="6" y="246"/>
                </a:cxn>
                <a:cxn ang="0">
                  <a:pos x="2" y="261"/>
                </a:cxn>
                <a:cxn ang="0">
                  <a:pos x="0" y="266"/>
                </a:cxn>
                <a:cxn ang="0">
                  <a:pos x="216" y="275"/>
                </a:cxn>
                <a:cxn ang="0">
                  <a:pos x="217" y="267"/>
                </a:cxn>
                <a:cxn ang="0">
                  <a:pos x="218" y="246"/>
                </a:cxn>
                <a:cxn ang="0">
                  <a:pos x="218" y="214"/>
                </a:cxn>
                <a:cxn ang="0">
                  <a:pos x="216" y="173"/>
                </a:cxn>
                <a:cxn ang="0">
                  <a:pos x="208" y="129"/>
                </a:cxn>
                <a:cxn ang="0">
                  <a:pos x="195" y="85"/>
                </a:cxn>
                <a:cxn ang="0">
                  <a:pos x="175" y="40"/>
                </a:cxn>
                <a:cxn ang="0">
                  <a:pos x="146" y="0"/>
                </a:cxn>
              </a:cxnLst>
              <a:rect l="0" t="0" r="r" b="b"/>
              <a:pathLst>
                <a:path w="218" h="275">
                  <a:moveTo>
                    <a:pt x="146" y="0"/>
                  </a:moveTo>
                  <a:lnTo>
                    <a:pt x="133" y="8"/>
                  </a:lnTo>
                  <a:lnTo>
                    <a:pt x="121" y="13"/>
                  </a:lnTo>
                  <a:lnTo>
                    <a:pt x="111" y="15"/>
                  </a:lnTo>
                  <a:lnTo>
                    <a:pt x="102" y="15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5" y="11"/>
                  </a:lnTo>
                  <a:lnTo>
                    <a:pt x="83" y="10"/>
                  </a:lnTo>
                  <a:lnTo>
                    <a:pt x="66" y="63"/>
                  </a:lnTo>
                  <a:lnTo>
                    <a:pt x="50" y="112"/>
                  </a:lnTo>
                  <a:lnTo>
                    <a:pt x="35" y="155"/>
                  </a:lnTo>
                  <a:lnTo>
                    <a:pt x="23" y="193"/>
                  </a:lnTo>
                  <a:lnTo>
                    <a:pt x="13" y="224"/>
                  </a:lnTo>
                  <a:lnTo>
                    <a:pt x="6" y="246"/>
                  </a:lnTo>
                  <a:lnTo>
                    <a:pt x="2" y="261"/>
                  </a:lnTo>
                  <a:lnTo>
                    <a:pt x="0" y="266"/>
                  </a:lnTo>
                  <a:lnTo>
                    <a:pt x="216" y="275"/>
                  </a:lnTo>
                  <a:lnTo>
                    <a:pt x="217" y="267"/>
                  </a:lnTo>
                  <a:lnTo>
                    <a:pt x="218" y="246"/>
                  </a:lnTo>
                  <a:lnTo>
                    <a:pt x="218" y="214"/>
                  </a:lnTo>
                  <a:lnTo>
                    <a:pt x="216" y="173"/>
                  </a:lnTo>
                  <a:lnTo>
                    <a:pt x="208" y="129"/>
                  </a:lnTo>
                  <a:lnTo>
                    <a:pt x="195" y="85"/>
                  </a:lnTo>
                  <a:lnTo>
                    <a:pt x="175" y="4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5340" y="3742"/>
              <a:ext cx="203" cy="209"/>
            </a:xfrm>
            <a:custGeom>
              <a:avLst/>
              <a:gdLst/>
              <a:ahLst/>
              <a:cxnLst>
                <a:cxn ang="0">
                  <a:pos x="75" y="73"/>
                </a:cxn>
                <a:cxn ang="0">
                  <a:pos x="56" y="113"/>
                </a:cxn>
                <a:cxn ang="0">
                  <a:pos x="50" y="151"/>
                </a:cxn>
                <a:cxn ang="0">
                  <a:pos x="45" y="189"/>
                </a:cxn>
                <a:cxn ang="0">
                  <a:pos x="37" y="216"/>
                </a:cxn>
                <a:cxn ang="0">
                  <a:pos x="27" y="222"/>
                </a:cxn>
                <a:cxn ang="0">
                  <a:pos x="15" y="225"/>
                </a:cxn>
                <a:cxn ang="0">
                  <a:pos x="5" y="226"/>
                </a:cxn>
                <a:cxn ang="0">
                  <a:pos x="0" y="237"/>
                </a:cxn>
                <a:cxn ang="0">
                  <a:pos x="8" y="257"/>
                </a:cxn>
                <a:cxn ang="0">
                  <a:pos x="12" y="265"/>
                </a:cxn>
                <a:cxn ang="0">
                  <a:pos x="14" y="290"/>
                </a:cxn>
                <a:cxn ang="0">
                  <a:pos x="20" y="309"/>
                </a:cxn>
                <a:cxn ang="0">
                  <a:pos x="47" y="315"/>
                </a:cxn>
                <a:cxn ang="0">
                  <a:pos x="71" y="323"/>
                </a:cxn>
                <a:cxn ang="0">
                  <a:pos x="65" y="341"/>
                </a:cxn>
                <a:cxn ang="0">
                  <a:pos x="36" y="362"/>
                </a:cxn>
                <a:cxn ang="0">
                  <a:pos x="39" y="373"/>
                </a:cxn>
                <a:cxn ang="0">
                  <a:pos x="55" y="384"/>
                </a:cxn>
                <a:cxn ang="0">
                  <a:pos x="74" y="394"/>
                </a:cxn>
                <a:cxn ang="0">
                  <a:pos x="103" y="405"/>
                </a:cxn>
                <a:cxn ang="0">
                  <a:pos x="147" y="415"/>
                </a:cxn>
                <a:cxn ang="0">
                  <a:pos x="191" y="417"/>
                </a:cxn>
                <a:cxn ang="0">
                  <a:pos x="235" y="410"/>
                </a:cxn>
                <a:cxn ang="0">
                  <a:pos x="268" y="395"/>
                </a:cxn>
                <a:cxn ang="0">
                  <a:pos x="294" y="379"/>
                </a:cxn>
                <a:cxn ang="0">
                  <a:pos x="318" y="360"/>
                </a:cxn>
                <a:cxn ang="0">
                  <a:pos x="339" y="335"/>
                </a:cxn>
                <a:cxn ang="0">
                  <a:pos x="348" y="322"/>
                </a:cxn>
                <a:cxn ang="0">
                  <a:pos x="348" y="322"/>
                </a:cxn>
                <a:cxn ang="0">
                  <a:pos x="348" y="320"/>
                </a:cxn>
                <a:cxn ang="0">
                  <a:pos x="348" y="320"/>
                </a:cxn>
                <a:cxn ang="0">
                  <a:pos x="348" y="320"/>
                </a:cxn>
                <a:cxn ang="0">
                  <a:pos x="348" y="320"/>
                </a:cxn>
                <a:cxn ang="0">
                  <a:pos x="348" y="320"/>
                </a:cxn>
                <a:cxn ang="0">
                  <a:pos x="348" y="320"/>
                </a:cxn>
                <a:cxn ang="0">
                  <a:pos x="349" y="319"/>
                </a:cxn>
                <a:cxn ang="0">
                  <a:pos x="349" y="317"/>
                </a:cxn>
                <a:cxn ang="0">
                  <a:pos x="351" y="316"/>
                </a:cxn>
                <a:cxn ang="0">
                  <a:pos x="363" y="300"/>
                </a:cxn>
                <a:cxn ang="0">
                  <a:pos x="385" y="257"/>
                </a:cxn>
                <a:cxn ang="0">
                  <a:pos x="403" y="201"/>
                </a:cxn>
                <a:cxn ang="0">
                  <a:pos x="402" y="141"/>
                </a:cxn>
                <a:cxn ang="0">
                  <a:pos x="385" y="103"/>
                </a:cxn>
                <a:cxn ang="0">
                  <a:pos x="356" y="67"/>
                </a:cxn>
                <a:cxn ang="0">
                  <a:pos x="319" y="37"/>
                </a:cxn>
                <a:cxn ang="0">
                  <a:pos x="275" y="14"/>
                </a:cxn>
                <a:cxn ang="0">
                  <a:pos x="228" y="1"/>
                </a:cxn>
                <a:cxn ang="0">
                  <a:pos x="180" y="1"/>
                </a:cxn>
                <a:cxn ang="0">
                  <a:pos x="134" y="17"/>
                </a:cxn>
                <a:cxn ang="0">
                  <a:pos x="91" y="52"/>
                </a:cxn>
              </a:cxnLst>
              <a:rect l="0" t="0" r="r" b="b"/>
              <a:pathLst>
                <a:path w="407" h="417">
                  <a:moveTo>
                    <a:pt x="91" y="52"/>
                  </a:moveTo>
                  <a:lnTo>
                    <a:pt x="75" y="73"/>
                  </a:lnTo>
                  <a:lnTo>
                    <a:pt x="65" y="93"/>
                  </a:lnTo>
                  <a:lnTo>
                    <a:pt x="56" y="113"/>
                  </a:lnTo>
                  <a:lnTo>
                    <a:pt x="53" y="131"/>
                  </a:lnTo>
                  <a:lnTo>
                    <a:pt x="50" y="151"/>
                  </a:lnTo>
                  <a:lnTo>
                    <a:pt x="48" y="171"/>
                  </a:lnTo>
                  <a:lnTo>
                    <a:pt x="45" y="189"/>
                  </a:lnTo>
                  <a:lnTo>
                    <a:pt x="40" y="209"/>
                  </a:lnTo>
                  <a:lnTo>
                    <a:pt x="37" y="216"/>
                  </a:lnTo>
                  <a:lnTo>
                    <a:pt x="32" y="220"/>
                  </a:lnTo>
                  <a:lnTo>
                    <a:pt x="27" y="222"/>
                  </a:lnTo>
                  <a:lnTo>
                    <a:pt x="21" y="224"/>
                  </a:lnTo>
                  <a:lnTo>
                    <a:pt x="15" y="225"/>
                  </a:lnTo>
                  <a:lnTo>
                    <a:pt x="9" y="225"/>
                  </a:lnTo>
                  <a:lnTo>
                    <a:pt x="5" y="226"/>
                  </a:lnTo>
                  <a:lnTo>
                    <a:pt x="2" y="228"/>
                  </a:lnTo>
                  <a:lnTo>
                    <a:pt x="0" y="237"/>
                  </a:lnTo>
                  <a:lnTo>
                    <a:pt x="3" y="248"/>
                  </a:lnTo>
                  <a:lnTo>
                    <a:pt x="8" y="257"/>
                  </a:lnTo>
                  <a:lnTo>
                    <a:pt x="10" y="260"/>
                  </a:lnTo>
                  <a:lnTo>
                    <a:pt x="12" y="265"/>
                  </a:lnTo>
                  <a:lnTo>
                    <a:pt x="13" y="275"/>
                  </a:lnTo>
                  <a:lnTo>
                    <a:pt x="14" y="290"/>
                  </a:lnTo>
                  <a:lnTo>
                    <a:pt x="15" y="304"/>
                  </a:lnTo>
                  <a:lnTo>
                    <a:pt x="20" y="309"/>
                  </a:lnTo>
                  <a:lnTo>
                    <a:pt x="32" y="311"/>
                  </a:lnTo>
                  <a:lnTo>
                    <a:pt x="47" y="315"/>
                  </a:lnTo>
                  <a:lnTo>
                    <a:pt x="61" y="318"/>
                  </a:lnTo>
                  <a:lnTo>
                    <a:pt x="71" y="323"/>
                  </a:lnTo>
                  <a:lnTo>
                    <a:pt x="74" y="331"/>
                  </a:lnTo>
                  <a:lnTo>
                    <a:pt x="65" y="341"/>
                  </a:lnTo>
                  <a:lnTo>
                    <a:pt x="40" y="357"/>
                  </a:lnTo>
                  <a:lnTo>
                    <a:pt x="36" y="362"/>
                  </a:lnTo>
                  <a:lnTo>
                    <a:pt x="36" y="368"/>
                  </a:lnTo>
                  <a:lnTo>
                    <a:pt x="39" y="373"/>
                  </a:lnTo>
                  <a:lnTo>
                    <a:pt x="46" y="379"/>
                  </a:lnTo>
                  <a:lnTo>
                    <a:pt x="55" y="384"/>
                  </a:lnTo>
                  <a:lnTo>
                    <a:pt x="65" y="390"/>
                  </a:lnTo>
                  <a:lnTo>
                    <a:pt x="74" y="394"/>
                  </a:lnTo>
                  <a:lnTo>
                    <a:pt x="82" y="398"/>
                  </a:lnTo>
                  <a:lnTo>
                    <a:pt x="103" y="405"/>
                  </a:lnTo>
                  <a:lnTo>
                    <a:pt x="124" y="411"/>
                  </a:lnTo>
                  <a:lnTo>
                    <a:pt x="147" y="415"/>
                  </a:lnTo>
                  <a:lnTo>
                    <a:pt x="169" y="417"/>
                  </a:lnTo>
                  <a:lnTo>
                    <a:pt x="191" y="417"/>
                  </a:lnTo>
                  <a:lnTo>
                    <a:pt x="213" y="415"/>
                  </a:lnTo>
                  <a:lnTo>
                    <a:pt x="235" y="410"/>
                  </a:lnTo>
                  <a:lnTo>
                    <a:pt x="255" y="402"/>
                  </a:lnTo>
                  <a:lnTo>
                    <a:pt x="268" y="395"/>
                  </a:lnTo>
                  <a:lnTo>
                    <a:pt x="281" y="388"/>
                  </a:lnTo>
                  <a:lnTo>
                    <a:pt x="294" y="379"/>
                  </a:lnTo>
                  <a:lnTo>
                    <a:pt x="306" y="370"/>
                  </a:lnTo>
                  <a:lnTo>
                    <a:pt x="318" y="360"/>
                  </a:lnTo>
                  <a:lnTo>
                    <a:pt x="328" y="347"/>
                  </a:lnTo>
                  <a:lnTo>
                    <a:pt x="339" y="335"/>
                  </a:lnTo>
                  <a:lnTo>
                    <a:pt x="348" y="322"/>
                  </a:lnTo>
                  <a:lnTo>
                    <a:pt x="348" y="322"/>
                  </a:lnTo>
                  <a:lnTo>
                    <a:pt x="348" y="322"/>
                  </a:lnTo>
                  <a:lnTo>
                    <a:pt x="348" y="322"/>
                  </a:lnTo>
                  <a:lnTo>
                    <a:pt x="348" y="322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8" y="320"/>
                  </a:lnTo>
                  <a:lnTo>
                    <a:pt x="349" y="319"/>
                  </a:lnTo>
                  <a:lnTo>
                    <a:pt x="349" y="318"/>
                  </a:lnTo>
                  <a:lnTo>
                    <a:pt x="349" y="317"/>
                  </a:lnTo>
                  <a:lnTo>
                    <a:pt x="350" y="316"/>
                  </a:lnTo>
                  <a:lnTo>
                    <a:pt x="351" y="316"/>
                  </a:lnTo>
                  <a:lnTo>
                    <a:pt x="355" y="311"/>
                  </a:lnTo>
                  <a:lnTo>
                    <a:pt x="363" y="300"/>
                  </a:lnTo>
                  <a:lnTo>
                    <a:pt x="373" y="280"/>
                  </a:lnTo>
                  <a:lnTo>
                    <a:pt x="385" y="257"/>
                  </a:lnTo>
                  <a:lnTo>
                    <a:pt x="395" y="229"/>
                  </a:lnTo>
                  <a:lnTo>
                    <a:pt x="403" y="201"/>
                  </a:lnTo>
                  <a:lnTo>
                    <a:pt x="407" y="169"/>
                  </a:lnTo>
                  <a:lnTo>
                    <a:pt x="402" y="141"/>
                  </a:lnTo>
                  <a:lnTo>
                    <a:pt x="395" y="121"/>
                  </a:lnTo>
                  <a:lnTo>
                    <a:pt x="385" y="103"/>
                  </a:lnTo>
                  <a:lnTo>
                    <a:pt x="372" y="84"/>
                  </a:lnTo>
                  <a:lnTo>
                    <a:pt x="356" y="67"/>
                  </a:lnTo>
                  <a:lnTo>
                    <a:pt x="339" y="51"/>
                  </a:lnTo>
                  <a:lnTo>
                    <a:pt x="319" y="37"/>
                  </a:lnTo>
                  <a:lnTo>
                    <a:pt x="297" y="24"/>
                  </a:lnTo>
                  <a:lnTo>
                    <a:pt x="275" y="14"/>
                  </a:lnTo>
                  <a:lnTo>
                    <a:pt x="252" y="6"/>
                  </a:lnTo>
                  <a:lnTo>
                    <a:pt x="228" y="1"/>
                  </a:lnTo>
                  <a:lnTo>
                    <a:pt x="204" y="0"/>
                  </a:lnTo>
                  <a:lnTo>
                    <a:pt x="180" y="1"/>
                  </a:lnTo>
                  <a:lnTo>
                    <a:pt x="157" y="8"/>
                  </a:lnTo>
                  <a:lnTo>
                    <a:pt x="134" y="17"/>
                  </a:lnTo>
                  <a:lnTo>
                    <a:pt x="112" y="32"/>
                  </a:lnTo>
                  <a:lnTo>
                    <a:pt x="91" y="52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5376" y="3833"/>
              <a:ext cx="14" cy="18"/>
            </a:xfrm>
            <a:custGeom>
              <a:avLst/>
              <a:gdLst/>
              <a:ahLst/>
              <a:cxnLst>
                <a:cxn ang="0">
                  <a:pos x="28" y="22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7" y="37"/>
                </a:cxn>
                <a:cxn ang="0">
                  <a:pos x="11" y="37"/>
                </a:cxn>
                <a:cxn ang="0">
                  <a:pos x="6" y="35"/>
                </a:cxn>
                <a:cxn ang="0">
                  <a:pos x="3" y="29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8" y="7"/>
                </a:cxn>
                <a:cxn ang="0">
                  <a:pos x="29" y="14"/>
                </a:cxn>
                <a:cxn ang="0">
                  <a:pos x="28" y="22"/>
                </a:cxn>
              </a:cxnLst>
              <a:rect l="0" t="0" r="r" b="b"/>
              <a:pathLst>
                <a:path w="29" h="37">
                  <a:moveTo>
                    <a:pt x="28" y="22"/>
                  </a:moveTo>
                  <a:lnTo>
                    <a:pt x="26" y="29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1" y="37"/>
                  </a:lnTo>
                  <a:lnTo>
                    <a:pt x="6" y="35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8" y="7"/>
                  </a:lnTo>
                  <a:lnTo>
                    <a:pt x="29" y="14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5379" y="3838"/>
              <a:ext cx="5" cy="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9" y="3"/>
                </a:cxn>
              </a:cxnLst>
              <a:rect l="0" t="0" r="r" b="b"/>
              <a:pathLst>
                <a:path w="11" h="10">
                  <a:moveTo>
                    <a:pt x="9" y="3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5385" y="3737"/>
              <a:ext cx="178" cy="21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" y="63"/>
                </a:cxn>
                <a:cxn ang="0">
                  <a:pos x="3" y="59"/>
                </a:cxn>
                <a:cxn ang="0">
                  <a:pos x="8" y="55"/>
                </a:cxn>
                <a:cxn ang="0">
                  <a:pos x="15" y="48"/>
                </a:cxn>
                <a:cxn ang="0">
                  <a:pos x="23" y="41"/>
                </a:cxn>
                <a:cxn ang="0">
                  <a:pos x="33" y="34"/>
                </a:cxn>
                <a:cxn ang="0">
                  <a:pos x="45" y="26"/>
                </a:cxn>
                <a:cxn ang="0">
                  <a:pos x="59" y="19"/>
                </a:cxn>
                <a:cxn ang="0">
                  <a:pos x="73" y="12"/>
                </a:cxn>
                <a:cxn ang="0">
                  <a:pos x="89" y="6"/>
                </a:cxn>
                <a:cxn ang="0">
                  <a:pos x="106" y="3"/>
                </a:cxn>
                <a:cxn ang="0">
                  <a:pos x="126" y="0"/>
                </a:cxn>
                <a:cxn ang="0">
                  <a:pos x="145" y="0"/>
                </a:cxn>
                <a:cxn ang="0">
                  <a:pos x="167" y="3"/>
                </a:cxn>
                <a:cxn ang="0">
                  <a:pos x="189" y="10"/>
                </a:cxn>
                <a:cxn ang="0">
                  <a:pos x="213" y="19"/>
                </a:cxn>
                <a:cxn ang="0">
                  <a:pos x="243" y="36"/>
                </a:cxn>
                <a:cxn ang="0">
                  <a:pos x="273" y="56"/>
                </a:cxn>
                <a:cxn ang="0">
                  <a:pos x="299" y="80"/>
                </a:cxn>
                <a:cxn ang="0">
                  <a:pos x="322" y="109"/>
                </a:cxn>
                <a:cxn ang="0">
                  <a:pos x="340" y="142"/>
                </a:cxn>
                <a:cxn ang="0">
                  <a:pos x="351" y="180"/>
                </a:cxn>
                <a:cxn ang="0">
                  <a:pos x="355" y="225"/>
                </a:cxn>
                <a:cxn ang="0">
                  <a:pos x="349" y="275"/>
                </a:cxn>
                <a:cxn ang="0">
                  <a:pos x="343" y="292"/>
                </a:cxn>
                <a:cxn ang="0">
                  <a:pos x="335" y="306"/>
                </a:cxn>
                <a:cxn ang="0">
                  <a:pos x="325" y="319"/>
                </a:cxn>
                <a:cxn ang="0">
                  <a:pos x="313" y="330"/>
                </a:cxn>
                <a:cxn ang="0">
                  <a:pos x="299" y="344"/>
                </a:cxn>
                <a:cxn ang="0">
                  <a:pos x="284" y="359"/>
                </a:cxn>
                <a:cxn ang="0">
                  <a:pos x="268" y="377"/>
                </a:cxn>
                <a:cxn ang="0">
                  <a:pos x="252" y="400"/>
                </a:cxn>
                <a:cxn ang="0">
                  <a:pos x="229" y="421"/>
                </a:cxn>
                <a:cxn ang="0">
                  <a:pos x="206" y="413"/>
                </a:cxn>
                <a:cxn ang="0">
                  <a:pos x="185" y="385"/>
                </a:cxn>
                <a:cxn ang="0">
                  <a:pos x="167" y="345"/>
                </a:cxn>
                <a:cxn ang="0">
                  <a:pos x="152" y="300"/>
                </a:cxn>
                <a:cxn ang="0">
                  <a:pos x="140" y="257"/>
                </a:cxn>
                <a:cxn ang="0">
                  <a:pos x="132" y="226"/>
                </a:cxn>
                <a:cxn ang="0">
                  <a:pos x="130" y="215"/>
                </a:cxn>
                <a:cxn ang="0">
                  <a:pos x="0" y="64"/>
                </a:cxn>
              </a:cxnLst>
              <a:rect l="0" t="0" r="r" b="b"/>
              <a:pathLst>
                <a:path w="355" h="421">
                  <a:moveTo>
                    <a:pt x="0" y="64"/>
                  </a:moveTo>
                  <a:lnTo>
                    <a:pt x="1" y="63"/>
                  </a:lnTo>
                  <a:lnTo>
                    <a:pt x="3" y="59"/>
                  </a:lnTo>
                  <a:lnTo>
                    <a:pt x="8" y="55"/>
                  </a:lnTo>
                  <a:lnTo>
                    <a:pt x="15" y="48"/>
                  </a:lnTo>
                  <a:lnTo>
                    <a:pt x="23" y="41"/>
                  </a:lnTo>
                  <a:lnTo>
                    <a:pt x="33" y="34"/>
                  </a:lnTo>
                  <a:lnTo>
                    <a:pt x="45" y="26"/>
                  </a:lnTo>
                  <a:lnTo>
                    <a:pt x="59" y="19"/>
                  </a:lnTo>
                  <a:lnTo>
                    <a:pt x="73" y="12"/>
                  </a:lnTo>
                  <a:lnTo>
                    <a:pt x="89" y="6"/>
                  </a:lnTo>
                  <a:lnTo>
                    <a:pt x="106" y="3"/>
                  </a:lnTo>
                  <a:lnTo>
                    <a:pt x="126" y="0"/>
                  </a:lnTo>
                  <a:lnTo>
                    <a:pt x="145" y="0"/>
                  </a:lnTo>
                  <a:lnTo>
                    <a:pt x="167" y="3"/>
                  </a:lnTo>
                  <a:lnTo>
                    <a:pt x="189" y="10"/>
                  </a:lnTo>
                  <a:lnTo>
                    <a:pt x="213" y="19"/>
                  </a:lnTo>
                  <a:lnTo>
                    <a:pt x="243" y="36"/>
                  </a:lnTo>
                  <a:lnTo>
                    <a:pt x="273" y="56"/>
                  </a:lnTo>
                  <a:lnTo>
                    <a:pt x="299" y="80"/>
                  </a:lnTo>
                  <a:lnTo>
                    <a:pt x="322" y="109"/>
                  </a:lnTo>
                  <a:lnTo>
                    <a:pt x="340" y="142"/>
                  </a:lnTo>
                  <a:lnTo>
                    <a:pt x="351" y="180"/>
                  </a:lnTo>
                  <a:lnTo>
                    <a:pt x="355" y="225"/>
                  </a:lnTo>
                  <a:lnTo>
                    <a:pt x="349" y="275"/>
                  </a:lnTo>
                  <a:lnTo>
                    <a:pt x="343" y="292"/>
                  </a:lnTo>
                  <a:lnTo>
                    <a:pt x="335" y="306"/>
                  </a:lnTo>
                  <a:lnTo>
                    <a:pt x="325" y="319"/>
                  </a:lnTo>
                  <a:lnTo>
                    <a:pt x="313" y="330"/>
                  </a:lnTo>
                  <a:lnTo>
                    <a:pt x="299" y="344"/>
                  </a:lnTo>
                  <a:lnTo>
                    <a:pt x="284" y="359"/>
                  </a:lnTo>
                  <a:lnTo>
                    <a:pt x="268" y="377"/>
                  </a:lnTo>
                  <a:lnTo>
                    <a:pt x="252" y="400"/>
                  </a:lnTo>
                  <a:lnTo>
                    <a:pt x="229" y="421"/>
                  </a:lnTo>
                  <a:lnTo>
                    <a:pt x="206" y="413"/>
                  </a:lnTo>
                  <a:lnTo>
                    <a:pt x="185" y="385"/>
                  </a:lnTo>
                  <a:lnTo>
                    <a:pt x="167" y="345"/>
                  </a:lnTo>
                  <a:lnTo>
                    <a:pt x="152" y="300"/>
                  </a:lnTo>
                  <a:lnTo>
                    <a:pt x="140" y="257"/>
                  </a:lnTo>
                  <a:lnTo>
                    <a:pt x="132" y="226"/>
                  </a:lnTo>
                  <a:lnTo>
                    <a:pt x="130" y="215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5385" y="3818"/>
              <a:ext cx="17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7" y="14"/>
                </a:cxn>
                <a:cxn ang="0">
                  <a:pos x="10" y="15"/>
                </a:cxn>
                <a:cxn ang="0">
                  <a:pos x="12" y="15"/>
                </a:cxn>
                <a:cxn ang="0">
                  <a:pos x="14" y="16"/>
                </a:cxn>
                <a:cxn ang="0">
                  <a:pos x="16" y="17"/>
                </a:cxn>
                <a:cxn ang="0">
                  <a:pos x="17" y="18"/>
                </a:cxn>
                <a:cxn ang="0">
                  <a:pos x="24" y="25"/>
                </a:cxn>
                <a:cxn ang="0">
                  <a:pos x="28" y="31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3" y="35"/>
                </a:cxn>
                <a:cxn ang="0">
                  <a:pos x="33" y="30"/>
                </a:cxn>
                <a:cxn ang="0">
                  <a:pos x="31" y="22"/>
                </a:cxn>
                <a:cxn ang="0">
                  <a:pos x="25" y="14"/>
                </a:cxn>
                <a:cxn ang="0">
                  <a:pos x="20" y="7"/>
                </a:cxn>
                <a:cxn ang="0">
                  <a:pos x="13" y="3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33" h="37">
                  <a:moveTo>
                    <a:pt x="6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9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24" y="25"/>
                  </a:lnTo>
                  <a:lnTo>
                    <a:pt x="28" y="31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1" y="22"/>
                  </a:lnTo>
                  <a:lnTo>
                    <a:pt x="25" y="14"/>
                  </a:lnTo>
                  <a:lnTo>
                    <a:pt x="20" y="7"/>
                  </a:lnTo>
                  <a:lnTo>
                    <a:pt x="13" y="3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5467" y="3923"/>
              <a:ext cx="33" cy="40"/>
            </a:xfrm>
            <a:custGeom>
              <a:avLst/>
              <a:gdLst/>
              <a:ahLst/>
              <a:cxnLst>
                <a:cxn ang="0">
                  <a:pos x="59" y="54"/>
                </a:cxn>
                <a:cxn ang="0">
                  <a:pos x="54" y="61"/>
                </a:cxn>
                <a:cxn ang="0">
                  <a:pos x="49" y="68"/>
                </a:cxn>
                <a:cxn ang="0">
                  <a:pos x="43" y="73"/>
                </a:cxn>
                <a:cxn ang="0">
                  <a:pos x="37" y="76"/>
                </a:cxn>
                <a:cxn ang="0">
                  <a:pos x="30" y="78"/>
                </a:cxn>
                <a:cxn ang="0">
                  <a:pos x="23" y="79"/>
                </a:cxn>
                <a:cxn ang="0">
                  <a:pos x="18" y="79"/>
                </a:cxn>
                <a:cxn ang="0">
                  <a:pos x="12" y="77"/>
                </a:cxn>
                <a:cxn ang="0">
                  <a:pos x="4" y="69"/>
                </a:cxn>
                <a:cxn ang="0">
                  <a:pos x="0" y="56"/>
                </a:cxn>
                <a:cxn ang="0">
                  <a:pos x="2" y="41"/>
                </a:cxn>
                <a:cxn ang="0">
                  <a:pos x="7" y="25"/>
                </a:cxn>
                <a:cxn ang="0">
                  <a:pos x="12" y="18"/>
                </a:cxn>
                <a:cxn ang="0">
                  <a:pos x="18" y="11"/>
                </a:cxn>
                <a:cxn ang="0">
                  <a:pos x="23" y="7"/>
                </a:cxn>
                <a:cxn ang="0">
                  <a:pos x="29" y="3"/>
                </a:cxn>
                <a:cxn ang="0">
                  <a:pos x="36" y="1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3" y="2"/>
                </a:cxn>
                <a:cxn ang="0">
                  <a:pos x="63" y="10"/>
                </a:cxn>
                <a:cxn ang="0">
                  <a:pos x="66" y="23"/>
                </a:cxn>
                <a:cxn ang="0">
                  <a:pos x="65" y="38"/>
                </a:cxn>
                <a:cxn ang="0">
                  <a:pos x="59" y="54"/>
                </a:cxn>
              </a:cxnLst>
              <a:rect l="0" t="0" r="r" b="b"/>
              <a:pathLst>
                <a:path w="66" h="79">
                  <a:moveTo>
                    <a:pt x="59" y="54"/>
                  </a:moveTo>
                  <a:lnTo>
                    <a:pt x="54" y="61"/>
                  </a:lnTo>
                  <a:lnTo>
                    <a:pt x="49" y="68"/>
                  </a:lnTo>
                  <a:lnTo>
                    <a:pt x="43" y="73"/>
                  </a:lnTo>
                  <a:lnTo>
                    <a:pt x="37" y="76"/>
                  </a:lnTo>
                  <a:lnTo>
                    <a:pt x="30" y="78"/>
                  </a:lnTo>
                  <a:lnTo>
                    <a:pt x="23" y="79"/>
                  </a:lnTo>
                  <a:lnTo>
                    <a:pt x="18" y="79"/>
                  </a:lnTo>
                  <a:lnTo>
                    <a:pt x="12" y="77"/>
                  </a:lnTo>
                  <a:lnTo>
                    <a:pt x="4" y="69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5"/>
                  </a:lnTo>
                  <a:lnTo>
                    <a:pt x="12" y="18"/>
                  </a:lnTo>
                  <a:lnTo>
                    <a:pt x="18" y="11"/>
                  </a:lnTo>
                  <a:lnTo>
                    <a:pt x="23" y="7"/>
                  </a:lnTo>
                  <a:lnTo>
                    <a:pt x="29" y="3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63" y="10"/>
                  </a:lnTo>
                  <a:lnTo>
                    <a:pt x="66" y="23"/>
                  </a:lnTo>
                  <a:lnTo>
                    <a:pt x="65" y="3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5456" y="3952"/>
              <a:ext cx="29" cy="36"/>
            </a:xfrm>
            <a:custGeom>
              <a:avLst/>
              <a:gdLst/>
              <a:ahLst/>
              <a:cxnLst>
                <a:cxn ang="0">
                  <a:pos x="49" y="47"/>
                </a:cxn>
                <a:cxn ang="0">
                  <a:pos x="45" y="54"/>
                </a:cxn>
                <a:cxn ang="0">
                  <a:pos x="40" y="59"/>
                </a:cxn>
                <a:cxn ang="0">
                  <a:pos x="35" y="64"/>
                </a:cxn>
                <a:cxn ang="0">
                  <a:pos x="30" y="68"/>
                </a:cxn>
                <a:cxn ang="0">
                  <a:pos x="25" y="70"/>
                </a:cxn>
                <a:cxn ang="0">
                  <a:pos x="19" y="71"/>
                </a:cxn>
                <a:cxn ang="0">
                  <a:pos x="15" y="71"/>
                </a:cxn>
                <a:cxn ang="0">
                  <a:pos x="10" y="69"/>
                </a:cxn>
                <a:cxn ang="0">
                  <a:pos x="3" y="62"/>
                </a:cxn>
                <a:cxn ang="0">
                  <a:pos x="0" y="51"/>
                </a:cxn>
                <a:cxn ang="0">
                  <a:pos x="1" y="38"/>
                </a:cxn>
                <a:cxn ang="0">
                  <a:pos x="7" y="24"/>
                </a:cxn>
                <a:cxn ang="0">
                  <a:pos x="11" y="17"/>
                </a:cxn>
                <a:cxn ang="0">
                  <a:pos x="16" y="11"/>
                </a:cxn>
                <a:cxn ang="0">
                  <a:pos x="20" y="6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7" y="2"/>
                </a:cxn>
                <a:cxn ang="0">
                  <a:pos x="54" y="9"/>
                </a:cxn>
                <a:cxn ang="0">
                  <a:pos x="56" y="19"/>
                </a:cxn>
                <a:cxn ang="0">
                  <a:pos x="55" y="33"/>
                </a:cxn>
                <a:cxn ang="0">
                  <a:pos x="49" y="47"/>
                </a:cxn>
              </a:cxnLst>
              <a:rect l="0" t="0" r="r" b="b"/>
              <a:pathLst>
                <a:path w="56" h="71">
                  <a:moveTo>
                    <a:pt x="49" y="47"/>
                  </a:moveTo>
                  <a:lnTo>
                    <a:pt x="45" y="54"/>
                  </a:lnTo>
                  <a:lnTo>
                    <a:pt x="40" y="59"/>
                  </a:lnTo>
                  <a:lnTo>
                    <a:pt x="35" y="64"/>
                  </a:lnTo>
                  <a:lnTo>
                    <a:pt x="30" y="68"/>
                  </a:lnTo>
                  <a:lnTo>
                    <a:pt x="25" y="70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3" y="62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7" y="24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0" y="6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2"/>
                  </a:lnTo>
                  <a:lnTo>
                    <a:pt x="54" y="9"/>
                  </a:lnTo>
                  <a:lnTo>
                    <a:pt x="56" y="19"/>
                  </a:lnTo>
                  <a:lnTo>
                    <a:pt x="55" y="33"/>
                  </a:lnTo>
                  <a:lnTo>
                    <a:pt x="4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59" name="Freeform 143"/>
            <p:cNvSpPr>
              <a:spLocks/>
            </p:cNvSpPr>
            <p:nvPr/>
          </p:nvSpPr>
          <p:spPr bwMode="auto">
            <a:xfrm>
              <a:off x="5447" y="3979"/>
              <a:ext cx="22" cy="27"/>
            </a:xfrm>
            <a:custGeom>
              <a:avLst/>
              <a:gdLst/>
              <a:ahLst/>
              <a:cxnLst>
                <a:cxn ang="0">
                  <a:pos x="40" y="38"/>
                </a:cxn>
                <a:cxn ang="0">
                  <a:pos x="33" y="47"/>
                </a:cxn>
                <a:cxn ang="0">
                  <a:pos x="25" y="53"/>
                </a:cxn>
                <a:cxn ang="0">
                  <a:pos x="16" y="55"/>
                </a:cxn>
                <a:cxn ang="0">
                  <a:pos x="8" y="54"/>
                </a:cxn>
                <a:cxn ang="0">
                  <a:pos x="2" y="48"/>
                </a:cxn>
                <a:cxn ang="0">
                  <a:pos x="0" y="39"/>
                </a:cxn>
                <a:cxn ang="0">
                  <a:pos x="0" y="28"/>
                </a:cxn>
                <a:cxn ang="0">
                  <a:pos x="5" y="18"/>
                </a:cxn>
                <a:cxn ang="0">
                  <a:pos x="12" y="9"/>
                </a:cxn>
                <a:cxn ang="0">
                  <a:pos x="20" y="2"/>
                </a:cxn>
                <a:cxn ang="0">
                  <a:pos x="29" y="0"/>
                </a:cxn>
                <a:cxn ang="0">
                  <a:pos x="37" y="2"/>
                </a:cxn>
                <a:cxn ang="0">
                  <a:pos x="43" y="8"/>
                </a:cxn>
                <a:cxn ang="0">
                  <a:pos x="45" y="16"/>
                </a:cxn>
                <a:cxn ang="0">
                  <a:pos x="45" y="26"/>
                </a:cxn>
                <a:cxn ang="0">
                  <a:pos x="40" y="38"/>
                </a:cxn>
              </a:cxnLst>
              <a:rect l="0" t="0" r="r" b="b"/>
              <a:pathLst>
                <a:path w="45" h="55">
                  <a:moveTo>
                    <a:pt x="40" y="38"/>
                  </a:moveTo>
                  <a:lnTo>
                    <a:pt x="33" y="47"/>
                  </a:lnTo>
                  <a:lnTo>
                    <a:pt x="25" y="53"/>
                  </a:lnTo>
                  <a:lnTo>
                    <a:pt x="16" y="55"/>
                  </a:lnTo>
                  <a:lnTo>
                    <a:pt x="8" y="54"/>
                  </a:lnTo>
                  <a:lnTo>
                    <a:pt x="2" y="48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8"/>
                  </a:lnTo>
                  <a:lnTo>
                    <a:pt x="45" y="16"/>
                  </a:lnTo>
                  <a:lnTo>
                    <a:pt x="45" y="26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0" name="Freeform 144"/>
            <p:cNvSpPr>
              <a:spLocks/>
            </p:cNvSpPr>
            <p:nvPr/>
          </p:nvSpPr>
          <p:spPr bwMode="auto">
            <a:xfrm>
              <a:off x="5431" y="3995"/>
              <a:ext cx="25" cy="25"/>
            </a:xfrm>
            <a:custGeom>
              <a:avLst/>
              <a:gdLst/>
              <a:ahLst/>
              <a:cxnLst>
                <a:cxn ang="0">
                  <a:pos x="39" y="39"/>
                </a:cxn>
                <a:cxn ang="0">
                  <a:pos x="35" y="43"/>
                </a:cxn>
                <a:cxn ang="0">
                  <a:pos x="30" y="46"/>
                </a:cxn>
                <a:cxn ang="0">
                  <a:pos x="25" y="48"/>
                </a:cxn>
                <a:cxn ang="0">
                  <a:pos x="20" y="50"/>
                </a:cxn>
                <a:cxn ang="0">
                  <a:pos x="15" y="50"/>
                </a:cxn>
                <a:cxn ang="0">
                  <a:pos x="10" y="48"/>
                </a:cxn>
                <a:cxn ang="0">
                  <a:pos x="7" y="47"/>
                </a:cxn>
                <a:cxn ang="0">
                  <a:pos x="3" y="44"/>
                </a:cxn>
                <a:cxn ang="0">
                  <a:pos x="0" y="37"/>
                </a:cxn>
                <a:cxn ang="0">
                  <a:pos x="1" y="28"/>
                </a:cxn>
                <a:cxn ang="0">
                  <a:pos x="5" y="18"/>
                </a:cxn>
                <a:cxn ang="0">
                  <a:pos x="11" y="9"/>
                </a:cxn>
                <a:cxn ang="0">
                  <a:pos x="16" y="6"/>
                </a:cxn>
                <a:cxn ang="0">
                  <a:pos x="21" y="3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4" y="2"/>
                </a:cxn>
                <a:cxn ang="0">
                  <a:pos x="47" y="5"/>
                </a:cxn>
                <a:cxn ang="0">
                  <a:pos x="51" y="12"/>
                </a:cxn>
                <a:cxn ang="0">
                  <a:pos x="51" y="21"/>
                </a:cxn>
                <a:cxn ang="0">
                  <a:pos x="46" y="30"/>
                </a:cxn>
                <a:cxn ang="0">
                  <a:pos x="39" y="39"/>
                </a:cxn>
              </a:cxnLst>
              <a:rect l="0" t="0" r="r" b="b"/>
              <a:pathLst>
                <a:path w="51" h="50">
                  <a:moveTo>
                    <a:pt x="39" y="39"/>
                  </a:moveTo>
                  <a:lnTo>
                    <a:pt x="35" y="43"/>
                  </a:lnTo>
                  <a:lnTo>
                    <a:pt x="30" y="46"/>
                  </a:lnTo>
                  <a:lnTo>
                    <a:pt x="25" y="48"/>
                  </a:lnTo>
                  <a:lnTo>
                    <a:pt x="20" y="50"/>
                  </a:lnTo>
                  <a:lnTo>
                    <a:pt x="15" y="50"/>
                  </a:lnTo>
                  <a:lnTo>
                    <a:pt x="10" y="48"/>
                  </a:lnTo>
                  <a:lnTo>
                    <a:pt x="7" y="47"/>
                  </a:lnTo>
                  <a:lnTo>
                    <a:pt x="3" y="44"/>
                  </a:lnTo>
                  <a:lnTo>
                    <a:pt x="0" y="37"/>
                  </a:lnTo>
                  <a:lnTo>
                    <a:pt x="1" y="28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51" y="12"/>
                  </a:lnTo>
                  <a:lnTo>
                    <a:pt x="51" y="21"/>
                  </a:lnTo>
                  <a:lnTo>
                    <a:pt x="46" y="3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5406" y="4016"/>
              <a:ext cx="34" cy="4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2"/>
                </a:cxn>
                <a:cxn ang="0">
                  <a:pos x="29" y="5"/>
                </a:cxn>
                <a:cxn ang="0">
                  <a:pos x="18" y="13"/>
                </a:cxn>
                <a:cxn ang="0">
                  <a:pos x="10" y="26"/>
                </a:cxn>
                <a:cxn ang="0">
                  <a:pos x="6" y="34"/>
                </a:cxn>
                <a:cxn ang="0">
                  <a:pos x="3" y="41"/>
                </a:cxn>
                <a:cxn ang="0">
                  <a:pos x="0" y="50"/>
                </a:cxn>
                <a:cxn ang="0">
                  <a:pos x="0" y="58"/>
                </a:cxn>
                <a:cxn ang="0">
                  <a:pos x="1" y="66"/>
                </a:cxn>
                <a:cxn ang="0">
                  <a:pos x="6" y="75"/>
                </a:cxn>
                <a:cxn ang="0">
                  <a:pos x="13" y="83"/>
                </a:cxn>
                <a:cxn ang="0">
                  <a:pos x="24" y="93"/>
                </a:cxn>
                <a:cxn ang="0">
                  <a:pos x="26" y="87"/>
                </a:cxn>
                <a:cxn ang="0">
                  <a:pos x="29" y="74"/>
                </a:cxn>
                <a:cxn ang="0">
                  <a:pos x="37" y="60"/>
                </a:cxn>
                <a:cxn ang="0">
                  <a:pos x="52" y="51"/>
                </a:cxn>
                <a:cxn ang="0">
                  <a:pos x="59" y="47"/>
                </a:cxn>
                <a:cxn ang="0">
                  <a:pos x="64" y="41"/>
                </a:cxn>
                <a:cxn ang="0">
                  <a:pos x="67" y="33"/>
                </a:cxn>
                <a:cxn ang="0">
                  <a:pos x="68" y="24"/>
                </a:cxn>
                <a:cxn ang="0">
                  <a:pos x="67" y="15"/>
                </a:cxn>
                <a:cxn ang="0">
                  <a:pos x="62" y="9"/>
                </a:cxn>
                <a:cxn ang="0">
                  <a:pos x="54" y="3"/>
                </a:cxn>
                <a:cxn ang="0">
                  <a:pos x="43" y="0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8" y="2"/>
                  </a:lnTo>
                  <a:lnTo>
                    <a:pt x="29" y="5"/>
                  </a:lnTo>
                  <a:lnTo>
                    <a:pt x="18" y="13"/>
                  </a:lnTo>
                  <a:lnTo>
                    <a:pt x="10" y="26"/>
                  </a:lnTo>
                  <a:lnTo>
                    <a:pt x="6" y="34"/>
                  </a:lnTo>
                  <a:lnTo>
                    <a:pt x="3" y="41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1" y="66"/>
                  </a:lnTo>
                  <a:lnTo>
                    <a:pt x="6" y="75"/>
                  </a:lnTo>
                  <a:lnTo>
                    <a:pt x="13" y="83"/>
                  </a:lnTo>
                  <a:lnTo>
                    <a:pt x="24" y="93"/>
                  </a:lnTo>
                  <a:lnTo>
                    <a:pt x="26" y="87"/>
                  </a:lnTo>
                  <a:lnTo>
                    <a:pt x="29" y="74"/>
                  </a:lnTo>
                  <a:lnTo>
                    <a:pt x="37" y="60"/>
                  </a:lnTo>
                  <a:lnTo>
                    <a:pt x="52" y="51"/>
                  </a:lnTo>
                  <a:lnTo>
                    <a:pt x="59" y="47"/>
                  </a:lnTo>
                  <a:lnTo>
                    <a:pt x="64" y="41"/>
                  </a:lnTo>
                  <a:lnTo>
                    <a:pt x="67" y="33"/>
                  </a:lnTo>
                  <a:lnTo>
                    <a:pt x="68" y="24"/>
                  </a:lnTo>
                  <a:lnTo>
                    <a:pt x="67" y="15"/>
                  </a:lnTo>
                  <a:lnTo>
                    <a:pt x="62" y="9"/>
                  </a:lnTo>
                  <a:lnTo>
                    <a:pt x="54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5440" y="3844"/>
              <a:ext cx="27" cy="3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38"/>
                </a:cxn>
                <a:cxn ang="0">
                  <a:pos x="2" y="31"/>
                </a:cxn>
                <a:cxn ang="0">
                  <a:pos x="4" y="22"/>
                </a:cxn>
                <a:cxn ang="0">
                  <a:pos x="8" y="13"/>
                </a:cxn>
                <a:cxn ang="0">
                  <a:pos x="14" y="5"/>
                </a:cxn>
                <a:cxn ang="0">
                  <a:pos x="23" y="0"/>
                </a:cxn>
                <a:cxn ang="0">
                  <a:pos x="35" y="2"/>
                </a:cxn>
                <a:cxn ang="0">
                  <a:pos x="51" y="10"/>
                </a:cxn>
                <a:cxn ang="0">
                  <a:pos x="55" y="16"/>
                </a:cxn>
                <a:cxn ang="0">
                  <a:pos x="55" y="24"/>
                </a:cxn>
                <a:cxn ang="0">
                  <a:pos x="53" y="33"/>
                </a:cxn>
                <a:cxn ang="0">
                  <a:pos x="51" y="45"/>
                </a:cxn>
                <a:cxn ang="0">
                  <a:pos x="48" y="53"/>
                </a:cxn>
                <a:cxn ang="0">
                  <a:pos x="43" y="60"/>
                </a:cxn>
                <a:cxn ang="0">
                  <a:pos x="38" y="66"/>
                </a:cxn>
                <a:cxn ang="0">
                  <a:pos x="33" y="69"/>
                </a:cxn>
                <a:cxn ang="0">
                  <a:pos x="27" y="70"/>
                </a:cxn>
                <a:cxn ang="0">
                  <a:pos x="21" y="70"/>
                </a:cxn>
                <a:cxn ang="0">
                  <a:pos x="14" y="66"/>
                </a:cxn>
                <a:cxn ang="0">
                  <a:pos x="7" y="60"/>
                </a:cxn>
                <a:cxn ang="0">
                  <a:pos x="0" y="40"/>
                </a:cxn>
              </a:cxnLst>
              <a:rect l="0" t="0" r="r" b="b"/>
              <a:pathLst>
                <a:path w="55" h="70">
                  <a:moveTo>
                    <a:pt x="0" y="40"/>
                  </a:moveTo>
                  <a:lnTo>
                    <a:pt x="0" y="38"/>
                  </a:lnTo>
                  <a:lnTo>
                    <a:pt x="2" y="31"/>
                  </a:lnTo>
                  <a:lnTo>
                    <a:pt x="4" y="22"/>
                  </a:lnTo>
                  <a:lnTo>
                    <a:pt x="8" y="13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5" y="2"/>
                  </a:lnTo>
                  <a:lnTo>
                    <a:pt x="51" y="10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3" y="33"/>
                  </a:lnTo>
                  <a:lnTo>
                    <a:pt x="51" y="45"/>
                  </a:lnTo>
                  <a:lnTo>
                    <a:pt x="48" y="53"/>
                  </a:lnTo>
                  <a:lnTo>
                    <a:pt x="43" y="60"/>
                  </a:lnTo>
                  <a:lnTo>
                    <a:pt x="38" y="66"/>
                  </a:lnTo>
                  <a:lnTo>
                    <a:pt x="33" y="69"/>
                  </a:lnTo>
                  <a:lnTo>
                    <a:pt x="27" y="70"/>
                  </a:lnTo>
                  <a:lnTo>
                    <a:pt x="21" y="70"/>
                  </a:lnTo>
                  <a:lnTo>
                    <a:pt x="14" y="66"/>
                  </a:lnTo>
                  <a:lnTo>
                    <a:pt x="7" y="6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5440" y="3849"/>
              <a:ext cx="24" cy="3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0"/>
                </a:cxn>
                <a:cxn ang="0">
                  <a:pos x="1" y="24"/>
                </a:cxn>
                <a:cxn ang="0">
                  <a:pos x="3" y="17"/>
                </a:cxn>
                <a:cxn ang="0">
                  <a:pos x="6" y="9"/>
                </a:cxn>
                <a:cxn ang="0">
                  <a:pos x="11" y="4"/>
                </a:cxn>
                <a:cxn ang="0">
                  <a:pos x="19" y="0"/>
                </a:cxn>
                <a:cxn ang="0">
                  <a:pos x="29" y="1"/>
                </a:cxn>
                <a:cxn ang="0">
                  <a:pos x="44" y="8"/>
                </a:cxn>
                <a:cxn ang="0">
                  <a:pos x="49" y="14"/>
                </a:cxn>
                <a:cxn ang="0">
                  <a:pos x="49" y="21"/>
                </a:cxn>
                <a:cxn ang="0">
                  <a:pos x="46" y="30"/>
                </a:cxn>
                <a:cxn ang="0">
                  <a:pos x="43" y="38"/>
                </a:cxn>
                <a:cxn ang="0">
                  <a:pos x="41" y="43"/>
                </a:cxn>
                <a:cxn ang="0">
                  <a:pos x="38" y="47"/>
                </a:cxn>
                <a:cxn ang="0">
                  <a:pos x="34" y="52"/>
                </a:cxn>
                <a:cxn ang="0">
                  <a:pos x="29" y="56"/>
                </a:cxn>
                <a:cxn ang="0">
                  <a:pos x="23" y="59"/>
                </a:cxn>
                <a:cxn ang="0">
                  <a:pos x="18" y="60"/>
                </a:cxn>
                <a:cxn ang="0">
                  <a:pos x="12" y="58"/>
                </a:cxn>
                <a:cxn ang="0">
                  <a:pos x="5" y="54"/>
                </a:cxn>
                <a:cxn ang="0">
                  <a:pos x="0" y="32"/>
                </a:cxn>
              </a:cxnLst>
              <a:rect l="0" t="0" r="r" b="b"/>
              <a:pathLst>
                <a:path w="49" h="60">
                  <a:moveTo>
                    <a:pt x="0" y="32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9" y="1"/>
                  </a:lnTo>
                  <a:lnTo>
                    <a:pt x="44" y="8"/>
                  </a:lnTo>
                  <a:lnTo>
                    <a:pt x="49" y="14"/>
                  </a:lnTo>
                  <a:lnTo>
                    <a:pt x="49" y="21"/>
                  </a:lnTo>
                  <a:lnTo>
                    <a:pt x="46" y="30"/>
                  </a:lnTo>
                  <a:lnTo>
                    <a:pt x="43" y="38"/>
                  </a:lnTo>
                  <a:lnTo>
                    <a:pt x="41" y="43"/>
                  </a:lnTo>
                  <a:lnTo>
                    <a:pt x="38" y="47"/>
                  </a:lnTo>
                  <a:lnTo>
                    <a:pt x="34" y="52"/>
                  </a:lnTo>
                  <a:lnTo>
                    <a:pt x="29" y="56"/>
                  </a:lnTo>
                  <a:lnTo>
                    <a:pt x="23" y="59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5" y="5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5444" y="3852"/>
              <a:ext cx="15" cy="21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1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6" y="5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9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6" y="43"/>
                </a:cxn>
                <a:cxn ang="0">
                  <a:pos x="7" y="43"/>
                </a:cxn>
                <a:cxn ang="0">
                  <a:pos x="8" y="43"/>
                </a:cxn>
                <a:cxn ang="0">
                  <a:pos x="8" y="43"/>
                </a:cxn>
                <a:cxn ang="0">
                  <a:pos x="8" y="43"/>
                </a:cxn>
                <a:cxn ang="0">
                  <a:pos x="8" y="41"/>
                </a:cxn>
                <a:cxn ang="0">
                  <a:pos x="6" y="32"/>
                </a:cxn>
                <a:cxn ang="0">
                  <a:pos x="6" y="23"/>
                </a:cxn>
                <a:cxn ang="0">
                  <a:pos x="7" y="1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6" y="6"/>
                </a:cxn>
                <a:cxn ang="0">
                  <a:pos x="22" y="6"/>
                </a:cxn>
                <a:cxn ang="0">
                  <a:pos x="30" y="10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1" y="9"/>
                </a:cxn>
                <a:cxn ang="0">
                  <a:pos x="31" y="8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31" h="43">
                  <a:moveTo>
                    <a:pt x="29" y="6"/>
                  </a:moveTo>
                  <a:lnTo>
                    <a:pt x="21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2"/>
                  </a:lnTo>
                  <a:lnTo>
                    <a:pt x="6" y="23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2" y="6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5444" y="3865"/>
              <a:ext cx="10" cy="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7" y="6"/>
                </a:cxn>
                <a:cxn ang="0">
                  <a:pos x="10" y="5"/>
                </a:cxn>
                <a:cxn ang="0">
                  <a:pos x="13" y="6"/>
                </a:cxn>
                <a:cxn ang="0">
                  <a:pos x="17" y="10"/>
                </a:cxn>
                <a:cxn ang="0">
                  <a:pos x="18" y="11"/>
                </a:cxn>
                <a:cxn ang="0">
                  <a:pos x="19" y="11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20" y="10"/>
                </a:cxn>
                <a:cxn ang="0">
                  <a:pos x="19" y="8"/>
                </a:cxn>
                <a:cxn ang="0">
                  <a:pos x="18" y="7"/>
                </a:cxn>
                <a:cxn ang="0">
                  <a:pos x="17" y="6"/>
                </a:cxn>
                <a:cxn ang="0">
                  <a:pos x="12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20" h="11">
                  <a:moveTo>
                    <a:pt x="5" y="7"/>
                  </a:moveTo>
                  <a:lnTo>
                    <a:pt x="7" y="6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7" y="6"/>
                  </a:lnTo>
                  <a:lnTo>
                    <a:pt x="12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02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5426" y="4011"/>
              <a:ext cx="19" cy="13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33" y="25"/>
                </a:cxn>
                <a:cxn ang="0">
                  <a:pos x="27" y="27"/>
                </a:cxn>
                <a:cxn ang="0">
                  <a:pos x="20" y="27"/>
                </a:cxn>
                <a:cxn ang="0">
                  <a:pos x="14" y="23"/>
                </a:cxn>
                <a:cxn ang="0">
                  <a:pos x="7" y="20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30" y="7"/>
                </a:cxn>
                <a:cxn ang="0">
                  <a:pos x="34" y="12"/>
                </a:cxn>
                <a:cxn ang="0">
                  <a:pos x="37" y="17"/>
                </a:cxn>
                <a:cxn ang="0">
                  <a:pos x="37" y="22"/>
                </a:cxn>
              </a:cxnLst>
              <a:rect l="0" t="0" r="r" b="b"/>
              <a:pathLst>
                <a:path w="37" h="27">
                  <a:moveTo>
                    <a:pt x="37" y="22"/>
                  </a:moveTo>
                  <a:lnTo>
                    <a:pt x="33" y="25"/>
                  </a:lnTo>
                  <a:lnTo>
                    <a:pt x="27" y="27"/>
                  </a:lnTo>
                  <a:lnTo>
                    <a:pt x="20" y="27"/>
                  </a:lnTo>
                  <a:lnTo>
                    <a:pt x="14" y="23"/>
                  </a:lnTo>
                  <a:lnTo>
                    <a:pt x="7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30" y="7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EF89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5491" y="3883"/>
              <a:ext cx="25" cy="38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49" y="47"/>
                </a:cxn>
                <a:cxn ang="0">
                  <a:pos x="47" y="60"/>
                </a:cxn>
                <a:cxn ang="0">
                  <a:pos x="41" y="71"/>
                </a:cxn>
                <a:cxn ang="0">
                  <a:pos x="32" y="75"/>
                </a:cxn>
                <a:cxn ang="0">
                  <a:pos x="23" y="74"/>
                </a:cxn>
                <a:cxn ang="0">
                  <a:pos x="14" y="68"/>
                </a:cxn>
                <a:cxn ang="0">
                  <a:pos x="6" y="57"/>
                </a:cxn>
                <a:cxn ang="0">
                  <a:pos x="1" y="43"/>
                </a:cxn>
                <a:cxn ang="0">
                  <a:pos x="0" y="27"/>
                </a:cxn>
                <a:cxn ang="0">
                  <a:pos x="2" y="14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"/>
                </a:cxn>
                <a:cxn ang="0">
                  <a:pos x="37" y="7"/>
                </a:cxn>
                <a:cxn ang="0">
                  <a:pos x="44" y="19"/>
                </a:cxn>
                <a:cxn ang="0">
                  <a:pos x="48" y="32"/>
                </a:cxn>
              </a:cxnLst>
              <a:rect l="0" t="0" r="r" b="b"/>
              <a:pathLst>
                <a:path w="49" h="75">
                  <a:moveTo>
                    <a:pt x="48" y="32"/>
                  </a:moveTo>
                  <a:lnTo>
                    <a:pt x="49" y="47"/>
                  </a:lnTo>
                  <a:lnTo>
                    <a:pt x="47" y="60"/>
                  </a:lnTo>
                  <a:lnTo>
                    <a:pt x="41" y="71"/>
                  </a:lnTo>
                  <a:lnTo>
                    <a:pt x="32" y="75"/>
                  </a:lnTo>
                  <a:lnTo>
                    <a:pt x="23" y="74"/>
                  </a:lnTo>
                  <a:lnTo>
                    <a:pt x="14" y="68"/>
                  </a:lnTo>
                  <a:lnTo>
                    <a:pt x="6" y="57"/>
                  </a:lnTo>
                  <a:lnTo>
                    <a:pt x="1" y="43"/>
                  </a:lnTo>
                  <a:lnTo>
                    <a:pt x="0" y="27"/>
                  </a:lnTo>
                  <a:lnTo>
                    <a:pt x="2" y="14"/>
                  </a:lnTo>
                  <a:lnTo>
                    <a:pt x="8" y="5"/>
                  </a:lnTo>
                  <a:lnTo>
                    <a:pt x="17" y="0"/>
                  </a:lnTo>
                  <a:lnTo>
                    <a:pt x="26" y="1"/>
                  </a:lnTo>
                  <a:lnTo>
                    <a:pt x="37" y="7"/>
                  </a:lnTo>
                  <a:lnTo>
                    <a:pt x="44" y="19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5498" y="3913"/>
              <a:ext cx="21" cy="29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41" y="36"/>
                </a:cxn>
                <a:cxn ang="0">
                  <a:pos x="39" y="46"/>
                </a:cxn>
                <a:cxn ang="0">
                  <a:pos x="34" y="54"/>
                </a:cxn>
                <a:cxn ang="0">
                  <a:pos x="26" y="58"/>
                </a:cxn>
                <a:cxn ang="0">
                  <a:pos x="18" y="57"/>
                </a:cxn>
                <a:cxn ang="0">
                  <a:pos x="11" y="52"/>
                </a:cxn>
                <a:cxn ang="0">
                  <a:pos x="4" y="44"/>
                </a:cxn>
                <a:cxn ang="0">
                  <a:pos x="1" y="32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7" y="4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1" y="6"/>
                </a:cxn>
                <a:cxn ang="0">
                  <a:pos x="37" y="14"/>
                </a:cxn>
                <a:cxn ang="0">
                  <a:pos x="40" y="24"/>
                </a:cxn>
              </a:cxnLst>
              <a:rect l="0" t="0" r="r" b="b"/>
              <a:pathLst>
                <a:path w="41" h="58">
                  <a:moveTo>
                    <a:pt x="40" y="24"/>
                  </a:moveTo>
                  <a:lnTo>
                    <a:pt x="41" y="36"/>
                  </a:lnTo>
                  <a:lnTo>
                    <a:pt x="39" y="46"/>
                  </a:lnTo>
                  <a:lnTo>
                    <a:pt x="34" y="54"/>
                  </a:lnTo>
                  <a:lnTo>
                    <a:pt x="26" y="58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4" y="44"/>
                  </a:lnTo>
                  <a:lnTo>
                    <a:pt x="1" y="32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31" y="6"/>
                  </a:lnTo>
                  <a:lnTo>
                    <a:pt x="37" y="1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173" name="Рисунок 172" descr="C:\Users\Комп\AppData\Local\Microsoft\Windows\Temporary Internet Files\Content.IE5\3G03UFMN\MCj0396272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9725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Практикум (1уровень)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Задание5.Раскройте скобки: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Образец :                                                                        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а)</a:t>
            </a:r>
            <a:r>
              <a:rPr lang="ru-RU" sz="3200" dirty="0" smtClean="0"/>
              <a:t>(</a:t>
            </a:r>
            <a:r>
              <a:rPr lang="en-US" sz="3200" dirty="0" smtClean="0"/>
              <a:t>- n + 8)</a:t>
            </a:r>
            <a:r>
              <a:rPr lang="ru-RU" sz="3200" dirty="0" smtClean="0"/>
              <a:t>²</a:t>
            </a:r>
            <a:r>
              <a:rPr lang="en-US" sz="3200" dirty="0" smtClean="0"/>
              <a:t>=</a:t>
            </a:r>
            <a:r>
              <a:rPr lang="ru-RU" sz="3200" dirty="0" smtClean="0"/>
              <a:t>(</a:t>
            </a:r>
            <a:r>
              <a:rPr lang="en-US" sz="3200" dirty="0" smtClean="0"/>
              <a:t>8 </a:t>
            </a:r>
            <a:r>
              <a:rPr lang="en-US" sz="3200" dirty="0" smtClean="0">
                <a:solidFill>
                  <a:srgbClr val="FFFF00"/>
                </a:solidFill>
              </a:rPr>
              <a:t>–</a:t>
            </a:r>
            <a:r>
              <a:rPr lang="en-US" sz="3200" dirty="0" smtClean="0"/>
              <a:t> n)</a:t>
            </a:r>
            <a:r>
              <a:rPr lang="ru-RU" sz="3200" dirty="0" smtClean="0"/>
              <a:t>²</a:t>
            </a:r>
            <a:r>
              <a:rPr lang="en-US" sz="3200" dirty="0" smtClean="0"/>
              <a:t>=8</a:t>
            </a:r>
            <a:r>
              <a:rPr lang="ru-RU" sz="3200" dirty="0" smtClean="0"/>
              <a:t>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–2</a:t>
            </a:r>
            <a:r>
              <a:rPr lang="ru-RU" sz="3200" dirty="0" smtClean="0"/>
              <a:t>·</a:t>
            </a:r>
            <a:r>
              <a:rPr lang="en-US" sz="3200" dirty="0" smtClean="0"/>
              <a:t>8</a:t>
            </a:r>
            <a:r>
              <a:rPr lang="ru-RU" sz="3200" dirty="0" smtClean="0"/>
              <a:t>·</a:t>
            </a:r>
            <a:r>
              <a:rPr lang="en-US" sz="3200" dirty="0" smtClean="0"/>
              <a:t>n</a:t>
            </a:r>
            <a:r>
              <a:rPr lang="ru-RU" sz="3200" dirty="0" smtClean="0"/>
              <a:t>+</a:t>
            </a:r>
            <a:r>
              <a:rPr lang="en-US" sz="3200" dirty="0" smtClean="0"/>
              <a:t> n</a:t>
            </a:r>
            <a:r>
              <a:rPr lang="ru-RU" sz="3200" dirty="0" smtClean="0"/>
              <a:t>²</a:t>
            </a:r>
            <a:r>
              <a:rPr lang="en-US" sz="3200" dirty="0" smtClean="0"/>
              <a:t> =64 –16n+ n</a:t>
            </a:r>
            <a:r>
              <a:rPr lang="ru-RU" sz="3200" dirty="0" smtClean="0"/>
              <a:t>²</a:t>
            </a:r>
            <a:endParaRPr lang="en-US" sz="3200" dirty="0" smtClean="0"/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/>
              <a:t>(</a:t>
            </a:r>
            <a:r>
              <a:rPr lang="en-US" sz="3200" dirty="0" smtClean="0"/>
              <a:t>- m – 10)</a:t>
            </a:r>
            <a:r>
              <a:rPr lang="ru-RU" sz="3200" dirty="0" smtClean="0"/>
              <a:t>²</a:t>
            </a:r>
            <a:r>
              <a:rPr lang="en-US" sz="3200" dirty="0" smtClean="0"/>
              <a:t> =</a:t>
            </a:r>
            <a:r>
              <a:rPr lang="ru-RU" sz="3200" dirty="0" smtClean="0"/>
              <a:t> (</a:t>
            </a:r>
            <a:r>
              <a:rPr lang="en-US" sz="3200" dirty="0" smtClean="0"/>
              <a:t>m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en-US" sz="3200" dirty="0" smtClean="0"/>
              <a:t> 10)</a:t>
            </a:r>
            <a:r>
              <a:rPr lang="ru-RU" sz="3200" dirty="0" smtClean="0"/>
              <a:t>²</a:t>
            </a:r>
            <a:r>
              <a:rPr lang="en-US" sz="3200" dirty="0" smtClean="0"/>
              <a:t> =</a:t>
            </a:r>
            <a:r>
              <a:rPr lang="ru-RU" sz="3200" dirty="0" smtClean="0"/>
              <a:t> </a:t>
            </a:r>
            <a:r>
              <a:rPr lang="en-US" sz="3200" dirty="0" smtClean="0"/>
              <a:t>m</a:t>
            </a:r>
            <a:r>
              <a:rPr lang="ru-RU" sz="3200" dirty="0" smtClean="0"/>
              <a:t>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+2</a:t>
            </a:r>
            <a:r>
              <a:rPr lang="ru-RU" sz="3200" dirty="0" smtClean="0"/>
              <a:t>·</a:t>
            </a:r>
            <a:r>
              <a:rPr lang="en-US" sz="3200" dirty="0" smtClean="0"/>
              <a:t>m</a:t>
            </a:r>
            <a:r>
              <a:rPr lang="ru-RU" sz="3200" dirty="0" smtClean="0"/>
              <a:t>·</a:t>
            </a:r>
            <a:r>
              <a:rPr lang="en-US" sz="3200" dirty="0" smtClean="0"/>
              <a:t>10+10</a:t>
            </a:r>
            <a:r>
              <a:rPr lang="ru-RU" sz="3200" dirty="0" smtClean="0"/>
              <a:t>²</a:t>
            </a:r>
            <a:r>
              <a:rPr lang="en-US" sz="3200" dirty="0" smtClean="0"/>
              <a:t> =</a:t>
            </a:r>
            <a:r>
              <a:rPr lang="ru-RU" sz="3200" dirty="0" smtClean="0"/>
              <a:t> </a:t>
            </a:r>
            <a:r>
              <a:rPr lang="en-US" sz="3200" dirty="0" smtClean="0"/>
              <a:t>m</a:t>
            </a:r>
            <a:r>
              <a:rPr lang="ru-RU" sz="3200" dirty="0" smtClean="0"/>
              <a:t>²</a:t>
            </a:r>
            <a:r>
              <a:rPr lang="en-US" sz="3200" dirty="0" smtClean="0"/>
              <a:t> + 20m</a:t>
            </a:r>
            <a:r>
              <a:rPr lang="ru-RU" sz="3200" dirty="0" smtClean="0"/>
              <a:t> </a:t>
            </a:r>
            <a:r>
              <a:rPr lang="en-US" sz="3200" dirty="0" smtClean="0"/>
              <a:t> + 100</a:t>
            </a:r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в) </a:t>
            </a:r>
            <a:r>
              <a:rPr lang="en-US" sz="3200" dirty="0" smtClean="0"/>
              <a:t>(- 3a + 5x)</a:t>
            </a:r>
            <a:r>
              <a:rPr lang="ru-RU" sz="3200" dirty="0" smtClean="0"/>
              <a:t>²</a:t>
            </a:r>
            <a:r>
              <a:rPr lang="en-US" sz="3200" dirty="0" smtClean="0"/>
              <a:t> = (5x </a:t>
            </a:r>
            <a:r>
              <a:rPr lang="en-US" sz="3200" dirty="0" smtClean="0">
                <a:solidFill>
                  <a:srgbClr val="FFFF00"/>
                </a:solidFill>
              </a:rPr>
              <a:t>–</a:t>
            </a:r>
            <a:r>
              <a:rPr lang="en-US" sz="3200" dirty="0" smtClean="0"/>
              <a:t> 3a)</a:t>
            </a:r>
            <a:r>
              <a:rPr lang="ru-RU" sz="3200" dirty="0" smtClean="0"/>
              <a:t>²</a:t>
            </a:r>
            <a:r>
              <a:rPr lang="en-US" sz="3200" dirty="0" smtClean="0"/>
              <a:t> = (5x)</a:t>
            </a:r>
            <a:r>
              <a:rPr lang="ru-RU" sz="3200" dirty="0" smtClean="0"/>
              <a:t>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– 2</a:t>
            </a:r>
            <a:r>
              <a:rPr lang="ru-RU" sz="3200" dirty="0" smtClean="0"/>
              <a:t>·</a:t>
            </a:r>
            <a:r>
              <a:rPr lang="en-US" sz="3200" dirty="0" smtClean="0"/>
              <a:t>5x</a:t>
            </a:r>
            <a:r>
              <a:rPr lang="ru-RU" sz="3200" dirty="0" smtClean="0"/>
              <a:t>·</a:t>
            </a:r>
            <a:r>
              <a:rPr lang="en-US" sz="3200" dirty="0" smtClean="0"/>
              <a:t>3a + (3a)</a:t>
            </a:r>
            <a:r>
              <a:rPr lang="ru-RU" sz="3200" dirty="0" smtClean="0"/>
              <a:t>²</a:t>
            </a:r>
            <a:r>
              <a:rPr lang="en-US" sz="3200" dirty="0" smtClean="0"/>
              <a:t> = 25x</a:t>
            </a:r>
            <a:r>
              <a:rPr lang="ru-RU" sz="3200" dirty="0" smtClean="0"/>
              <a:t>²</a:t>
            </a:r>
            <a:r>
              <a:rPr lang="en-US" sz="3200" dirty="0" smtClean="0"/>
              <a:t> – 30ax + 9a</a:t>
            </a:r>
            <a:r>
              <a:rPr lang="ru-RU" sz="3200" dirty="0" smtClean="0"/>
              <a:t>²</a:t>
            </a:r>
            <a:endParaRPr lang="en-US" sz="3200" dirty="0" smtClean="0"/>
          </a:p>
          <a:p>
            <a:pPr>
              <a:buNone/>
            </a:pPr>
            <a:r>
              <a:rPr lang="ru-RU" sz="3200" dirty="0" smtClean="0"/>
              <a:t>   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г) </a:t>
            </a:r>
            <a:r>
              <a:rPr lang="en-US" sz="3200" dirty="0" smtClean="0"/>
              <a:t>(- 6y – 2z)</a:t>
            </a:r>
            <a:r>
              <a:rPr lang="ru-RU" sz="3200" dirty="0" smtClean="0"/>
              <a:t>²</a:t>
            </a:r>
            <a:r>
              <a:rPr lang="en-US" sz="3200" dirty="0" smtClean="0"/>
              <a:t> = (6y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en-US" sz="3200" dirty="0" smtClean="0"/>
              <a:t> 2z)</a:t>
            </a:r>
            <a:r>
              <a:rPr lang="ru-RU" sz="3200" dirty="0" smtClean="0"/>
              <a:t>²</a:t>
            </a:r>
            <a:r>
              <a:rPr lang="en-US" sz="3200" dirty="0" smtClean="0"/>
              <a:t> = (6y)</a:t>
            </a:r>
            <a:r>
              <a:rPr lang="ru-RU" sz="3200" dirty="0" smtClean="0"/>
              <a:t>²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+ 2</a:t>
            </a:r>
            <a:r>
              <a:rPr lang="ru-RU" sz="3200" dirty="0" smtClean="0"/>
              <a:t>·</a:t>
            </a:r>
            <a:r>
              <a:rPr lang="en-US" sz="3200" dirty="0" smtClean="0"/>
              <a:t>6y</a:t>
            </a:r>
            <a:r>
              <a:rPr lang="ru-RU" sz="3200" dirty="0" smtClean="0"/>
              <a:t>·</a:t>
            </a:r>
            <a:r>
              <a:rPr lang="en-US" sz="3200" dirty="0" smtClean="0"/>
              <a:t>2z + (2z)</a:t>
            </a:r>
            <a:r>
              <a:rPr lang="ru-RU" sz="3200" dirty="0" smtClean="0"/>
              <a:t>²</a:t>
            </a:r>
            <a:r>
              <a:rPr lang="en-US" sz="3200" dirty="0" smtClean="0"/>
              <a:t> = 36y</a:t>
            </a:r>
            <a:r>
              <a:rPr lang="ru-RU" sz="3200" dirty="0" smtClean="0"/>
              <a:t>²</a:t>
            </a:r>
            <a:r>
              <a:rPr lang="en-US" sz="3200" dirty="0" smtClean="0"/>
              <a:t> + 24yz + 4z</a:t>
            </a:r>
            <a:r>
              <a:rPr lang="ru-RU" sz="3200" dirty="0" smtClean="0"/>
              <a:t>²</a:t>
            </a:r>
            <a:endParaRPr lang="en-US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Выполните  самостоятельно:  а)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(-x + 1)</a:t>
            </a:r>
            <a:r>
              <a:rPr lang="ru-RU" sz="3200" dirty="0" smtClean="0"/>
              <a:t>² </a:t>
            </a:r>
            <a:r>
              <a:rPr lang="en-US" sz="3200" dirty="0" smtClean="0"/>
              <a:t>=</a:t>
            </a:r>
            <a:r>
              <a:rPr lang="ru-RU" sz="3200" dirty="0" smtClean="0"/>
              <a:t>        </a:t>
            </a:r>
            <a:r>
              <a:rPr lang="ru-RU" sz="3200" dirty="0" smtClean="0">
                <a:solidFill>
                  <a:srgbClr val="002060"/>
                </a:solidFill>
              </a:rPr>
              <a:t>б) </a:t>
            </a:r>
            <a:r>
              <a:rPr lang="en-US" sz="3200" dirty="0" smtClean="0"/>
              <a:t>(-z – 3)</a:t>
            </a:r>
            <a:r>
              <a:rPr lang="ru-RU" sz="3200" dirty="0" smtClean="0"/>
              <a:t>² </a:t>
            </a:r>
            <a:r>
              <a:rPr lang="en-US" sz="3200" dirty="0" smtClean="0"/>
              <a:t>=</a:t>
            </a: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в) </a:t>
            </a:r>
            <a:r>
              <a:rPr lang="en-US" sz="3200" dirty="0" smtClean="0"/>
              <a:t>(-3n + 4v)</a:t>
            </a:r>
            <a:r>
              <a:rPr lang="ru-RU" sz="3200" dirty="0" smtClean="0"/>
              <a:t>²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г) </a:t>
            </a:r>
            <a:r>
              <a:rPr lang="en-US" sz="3200" dirty="0" smtClean="0"/>
              <a:t>(-12z – 3t)</a:t>
            </a:r>
            <a:r>
              <a:rPr lang="ru-RU" sz="3200" dirty="0" smtClean="0"/>
              <a:t>² </a:t>
            </a:r>
            <a:r>
              <a:rPr lang="en-US" sz="3200" dirty="0" smtClean="0"/>
              <a:t>=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Практикум (2уровень)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Задание 6.Используя формулы, раскройте скобки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: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Образец :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Выполните самостоятельно: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а)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</a:t>
            </a:r>
            <a:r>
              <a:rPr lang="ru-RU" sz="3200" dirty="0" smtClean="0"/>
              <a:t>б)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</a:t>
            </a:r>
            <a:r>
              <a:rPr lang="ru-RU" sz="3200" dirty="0" smtClean="0"/>
              <a:t>в)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500166" y="2249676"/>
          <a:ext cx="357190" cy="114102"/>
        </p:xfrm>
        <a:graphic>
          <a:graphicData uri="http://schemas.openxmlformats.org/presentationml/2006/ole">
            <p:oleObj spid="_x0000_s1029" name="Формула" r:id="rId5" imgW="914400" imgH="291960" progId="Equation.3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3128963" y="2525713"/>
          <a:ext cx="28575" cy="1093787"/>
        </p:xfrm>
        <a:graphic>
          <a:graphicData uri="http://schemas.openxmlformats.org/presentationml/2006/ole">
            <p:oleObj spid="_x0000_s1048" name="Формула" r:id="rId6" imgW="177480" imgH="558720" progId="Equation.3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4502150" y="3282950"/>
          <a:ext cx="139700" cy="292100"/>
        </p:xfrm>
        <a:graphic>
          <a:graphicData uri="http://schemas.openxmlformats.org/presentationml/2006/ole">
            <p:oleObj spid="_x0000_s1060" name="Формула" r:id="rId7" imgW="914400" imgH="291960" progId="Equation.3">
              <p:embed/>
            </p:oleObj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4502150" y="3282950"/>
          <a:ext cx="139700" cy="292100"/>
        </p:xfrm>
        <a:graphic>
          <a:graphicData uri="http://schemas.openxmlformats.org/presentationml/2006/ole">
            <p:oleObj spid="_x0000_s1064" name="Формула" r:id="rId8" imgW="914400" imgH="291960" progId="Equation.3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502150" y="3282950"/>
          <a:ext cx="139700" cy="292100"/>
        </p:xfrm>
        <a:graphic>
          <a:graphicData uri="http://schemas.openxmlformats.org/presentationml/2006/ole">
            <p:oleObj spid="_x0000_s1065" name="Формула" r:id="rId9" imgW="914400" imgH="291960" progId="Equation.3">
              <p:embed/>
            </p:oleObj>
          </a:graphicData>
        </a:graphic>
      </p:graphicFrame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502150" y="3282950"/>
          <a:ext cx="139700" cy="292100"/>
        </p:xfrm>
        <a:graphic>
          <a:graphicData uri="http://schemas.openxmlformats.org/presentationml/2006/ole">
            <p:oleObj spid="_x0000_s1088" name="Формула" r:id="rId10" imgW="914400" imgH="291960" progId="Equation.3">
              <p:embed/>
            </p:oleObj>
          </a:graphicData>
        </a:graphic>
      </p:graphicFrame>
      <p:graphicFrame>
        <p:nvGraphicFramePr>
          <p:cNvPr id="1101" name="Object 77"/>
          <p:cNvGraphicFramePr>
            <a:graphicFrameLocks noChangeAspect="1"/>
          </p:cNvGraphicFramePr>
          <p:nvPr/>
        </p:nvGraphicFramePr>
        <p:xfrm>
          <a:off x="714348" y="2285992"/>
          <a:ext cx="7143800" cy="2286016"/>
        </p:xfrm>
        <a:graphic>
          <a:graphicData uri="http://schemas.openxmlformats.org/presentationml/2006/ole">
            <p:oleObj spid="_x0000_s1101" name="Формула" r:id="rId11" imgW="4178160" imgH="1562040" progId="Equation.3">
              <p:embed/>
            </p:oleObj>
          </a:graphicData>
        </a:graphic>
      </p:graphicFrame>
      <p:pic>
        <p:nvPicPr>
          <p:cNvPr id="34" name="Рисунок 33" descr="C:\Users\Комп\AppData\Local\Microsoft\Windows\Temporary Internet Files\Content.IE5\URTDIRPI\MCj03967440000[1].wm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214422"/>
            <a:ext cx="157160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1000100" y="5286388"/>
          <a:ext cx="2286016" cy="928694"/>
        </p:xfrm>
        <a:graphic>
          <a:graphicData uri="http://schemas.openxmlformats.org/presentationml/2006/ole">
            <p:oleObj spid="_x0000_s1108" name="Формула" r:id="rId13" imgW="1346040" imgH="558720" progId="Equation.3">
              <p:embed/>
            </p:oleObj>
          </a:graphicData>
        </a:graphic>
      </p:graphicFrame>
      <p:graphicFrame>
        <p:nvGraphicFramePr>
          <p:cNvPr id="1113" name="Object 89"/>
          <p:cNvGraphicFramePr>
            <a:graphicFrameLocks noChangeAspect="1"/>
          </p:cNvGraphicFramePr>
          <p:nvPr/>
        </p:nvGraphicFramePr>
        <p:xfrm>
          <a:off x="3643306" y="5214950"/>
          <a:ext cx="2428892" cy="1000132"/>
        </p:xfrm>
        <a:graphic>
          <a:graphicData uri="http://schemas.openxmlformats.org/presentationml/2006/ole">
            <p:oleObj spid="_x0000_s1113" name="Формула" r:id="rId14" imgW="1384200" imgH="558720" progId="Equation.3">
              <p:embed/>
            </p:oleObj>
          </a:graphicData>
        </a:graphic>
      </p:graphicFrame>
      <p:graphicFrame>
        <p:nvGraphicFramePr>
          <p:cNvPr id="1115" name="Object 91"/>
          <p:cNvGraphicFramePr>
            <a:graphicFrameLocks noChangeAspect="1"/>
          </p:cNvGraphicFramePr>
          <p:nvPr/>
        </p:nvGraphicFramePr>
        <p:xfrm>
          <a:off x="6500826" y="5214950"/>
          <a:ext cx="2500330" cy="1000132"/>
        </p:xfrm>
        <a:graphic>
          <a:graphicData uri="http://schemas.openxmlformats.org/presentationml/2006/ole">
            <p:oleObj spid="_x0000_s1115" name="Формула" r:id="rId15" imgW="1460160" imgH="55872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Практикум (2уровень)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85000" lnSpcReduction="20000"/>
          </a:bodyPr>
          <a:lstStyle/>
          <a:p>
            <a:r>
              <a:rPr lang="ru-RU" sz="3800" dirty="0" smtClean="0">
                <a:solidFill>
                  <a:srgbClr val="002060"/>
                </a:solidFill>
              </a:rPr>
              <a:t>Задание 7. Используя формулы квадрата    суммы и квадрата разности, вычислите: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Образец :</a:t>
            </a:r>
          </a:p>
          <a:p>
            <a:pPr>
              <a:lnSpc>
                <a:spcPct val="170000"/>
              </a:lnSpc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ru-RU" sz="46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ru-RU" sz="4600" dirty="0" smtClean="0">
                <a:solidFill>
                  <a:schemeClr val="bg1"/>
                </a:solidFill>
              </a:rPr>
              <a:t> </a:t>
            </a:r>
            <a:r>
              <a:rPr lang="en-US" sz="4600" dirty="0" smtClean="0">
                <a:solidFill>
                  <a:schemeClr val="bg1"/>
                </a:solidFill>
              </a:rPr>
              <a:t>            </a:t>
            </a:r>
          </a:p>
          <a:p>
            <a:pPr>
              <a:lnSpc>
                <a:spcPct val="170000"/>
              </a:lnSpc>
            </a:pPr>
            <a:r>
              <a:rPr lang="ru-RU" sz="3800" dirty="0" smtClean="0">
                <a:solidFill>
                  <a:srgbClr val="002060"/>
                </a:solidFill>
              </a:rPr>
              <a:t>Выполните самостоятельно:</a:t>
            </a:r>
          </a:p>
          <a:p>
            <a:pPr>
              <a:lnSpc>
                <a:spcPct val="170000"/>
              </a:lnSpc>
            </a:pPr>
            <a:r>
              <a:rPr lang="ru-RU" sz="4600" dirty="0" smtClean="0"/>
              <a:t>а)</a:t>
            </a: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ru-RU" sz="4600" dirty="0" smtClean="0">
                <a:solidFill>
                  <a:schemeClr val="bg1"/>
                </a:solidFill>
              </a:rPr>
              <a:t>        </a:t>
            </a:r>
            <a:r>
              <a:rPr lang="en-US" sz="4600" dirty="0" smtClean="0">
                <a:solidFill>
                  <a:schemeClr val="bg1"/>
                </a:solidFill>
              </a:rPr>
              <a:t>    </a:t>
            </a:r>
            <a:r>
              <a:rPr lang="ru-RU" sz="4600" dirty="0" smtClean="0">
                <a:solidFill>
                  <a:schemeClr val="bg1"/>
                </a:solidFill>
              </a:rPr>
              <a:t>   </a:t>
            </a: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ru-RU" sz="4600" dirty="0" smtClean="0"/>
              <a:t>б) </a:t>
            </a:r>
            <a:r>
              <a:rPr lang="ru-RU" sz="4600" dirty="0" smtClean="0">
                <a:solidFill>
                  <a:schemeClr val="bg1"/>
                </a:solidFill>
              </a:rPr>
              <a:t>                </a:t>
            </a:r>
            <a:r>
              <a:rPr lang="ru-RU" sz="4600" dirty="0" smtClean="0"/>
              <a:t>в)</a:t>
            </a:r>
            <a:r>
              <a:rPr lang="en-US" sz="4600" dirty="0" smtClean="0"/>
              <a:t> </a:t>
            </a:r>
            <a:endParaRPr lang="ru-RU" sz="4600" dirty="0" smtClean="0">
              <a:solidFill>
                <a:schemeClr val="bg1"/>
              </a:solidFill>
            </a:endParaRPr>
          </a:p>
          <a:p>
            <a:endParaRPr lang="ru-RU" sz="4600" dirty="0" smtClean="0">
              <a:solidFill>
                <a:schemeClr val="bg1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При решении можно использовать таблицу квадратов ( справочник стр. 179 )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428860" y="1643050"/>
          <a:ext cx="6488143" cy="1571637"/>
        </p:xfrm>
        <a:graphic>
          <a:graphicData uri="http://schemas.openxmlformats.org/presentationml/2006/ole">
            <p:oleObj spid="_x0000_s28676" name="Формула" r:id="rId5" imgW="4038480" imgH="1054080" progId="Equation.3">
              <p:embed/>
            </p:oleObj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214414" y="4071942"/>
          <a:ext cx="1304925" cy="1000132"/>
        </p:xfrm>
        <a:graphic>
          <a:graphicData uri="http://schemas.openxmlformats.org/presentationml/2006/ole">
            <p:oleObj spid="_x0000_s28684" name="Формула" r:id="rId6" imgW="761760" imgH="558720" progId="Equation.3">
              <p:embed/>
            </p:oleObj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3643306" y="4000504"/>
          <a:ext cx="1357322" cy="1071570"/>
        </p:xfrm>
        <a:graphic>
          <a:graphicData uri="http://schemas.openxmlformats.org/presentationml/2006/ole">
            <p:oleObj spid="_x0000_s28686" name="Формула" r:id="rId7" imgW="927000" imgH="558720" progId="Equation.3">
              <p:embed/>
            </p:oleObj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6143636" y="4071942"/>
          <a:ext cx="1143000" cy="1000132"/>
        </p:xfrm>
        <a:graphic>
          <a:graphicData uri="http://schemas.openxmlformats.org/presentationml/2006/ole">
            <p:oleObj spid="_x0000_s28688" name="Формула" r:id="rId8" imgW="711000" imgH="545760" progId="Equation.3">
              <p:embed/>
            </p:oleObj>
          </a:graphicData>
        </a:graphic>
      </p:graphicFrame>
      <p:pic>
        <p:nvPicPr>
          <p:cNvPr id="14" name="Рисунок 13" descr="C:\Users\Комп\AppData\Local\Microsoft\Windows\Temporary Internet Files\Content.IE5\3G03UFMN\MCj03962720000[1].wm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46745" y="5926455"/>
            <a:ext cx="89725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Проверьте себя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Правильные ответы:</a:t>
            </a:r>
          </a:p>
          <a:p>
            <a:r>
              <a:rPr lang="ru-RU" sz="3200" dirty="0" smtClean="0"/>
              <a:t>Устная работа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1. </a:t>
            </a:r>
            <a:r>
              <a:rPr lang="ru-RU" sz="3200" dirty="0" smtClean="0"/>
              <a:t>б)  </a:t>
            </a:r>
            <a:r>
              <a:rPr lang="ru-RU" sz="3200" dirty="0" smtClean="0">
                <a:solidFill>
                  <a:schemeClr val="bg1"/>
                </a:solidFill>
              </a:rPr>
              <a:t>121</a:t>
            </a:r>
            <a:r>
              <a:rPr lang="ru-RU" sz="3200" dirty="0" smtClean="0"/>
              <a:t>; </a:t>
            </a:r>
            <a:r>
              <a:rPr lang="ru-RU" sz="3200" dirty="0" smtClean="0">
                <a:solidFill>
                  <a:schemeClr val="bg1"/>
                </a:solidFill>
              </a:rPr>
              <a:t>     625</a:t>
            </a:r>
            <a:r>
              <a:rPr lang="ru-RU" sz="3200" dirty="0" smtClean="0"/>
              <a:t>; </a:t>
            </a:r>
            <a:r>
              <a:rPr lang="ru-RU" sz="3200" dirty="0" smtClean="0">
                <a:solidFill>
                  <a:schemeClr val="bg1"/>
                </a:solidFill>
              </a:rPr>
              <a:t>      5929 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                  в)  </a:t>
            </a:r>
            <a:r>
              <a:rPr lang="ru-RU" sz="3200" dirty="0" smtClean="0">
                <a:solidFill>
                  <a:schemeClr val="bg1"/>
                </a:solidFill>
              </a:rPr>
              <a:t>11609</a:t>
            </a:r>
            <a:r>
              <a:rPr lang="ru-RU" sz="3200" dirty="0" smtClean="0"/>
              <a:t>;    </a:t>
            </a:r>
            <a:r>
              <a:rPr lang="ru-RU" sz="3200" dirty="0" smtClean="0">
                <a:solidFill>
                  <a:schemeClr val="bg1"/>
                </a:solidFill>
              </a:rPr>
              <a:t>85264</a:t>
            </a:r>
            <a:r>
              <a:rPr lang="ru-RU" sz="3200" dirty="0" smtClean="0"/>
              <a:t> ;     </a:t>
            </a:r>
            <a:r>
              <a:rPr lang="ru-RU" sz="3200" dirty="0" smtClean="0">
                <a:solidFill>
                  <a:schemeClr val="bg1"/>
                </a:solidFill>
              </a:rPr>
              <a:t>38025</a:t>
            </a:r>
            <a:r>
              <a:rPr lang="ru-RU" sz="3200" dirty="0" smtClean="0"/>
              <a:t> ;  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2.</a:t>
            </a:r>
            <a:r>
              <a:rPr lang="ru-RU" sz="3200" dirty="0" smtClean="0"/>
              <a:t> в)  </a:t>
            </a:r>
            <a:r>
              <a:rPr lang="en-US" sz="3200" dirty="0" smtClean="0">
                <a:solidFill>
                  <a:schemeClr val="bg1"/>
                </a:solidFill>
              </a:rPr>
              <a:t>y</a:t>
            </a:r>
            <a:r>
              <a:rPr lang="ru-RU" sz="3200" dirty="0" smtClean="0">
                <a:solidFill>
                  <a:schemeClr val="bg1"/>
                </a:solidFill>
              </a:rPr>
              <a:t>² </a:t>
            </a:r>
            <a:r>
              <a:rPr lang="en-US" sz="3200" dirty="0" smtClean="0">
                <a:solidFill>
                  <a:schemeClr val="bg1"/>
                </a:solidFill>
              </a:rPr>
              <a:t>– 14y + 49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     г)  </a:t>
            </a:r>
            <a:r>
              <a:rPr lang="ru-RU" sz="3200" dirty="0" smtClean="0">
                <a:solidFill>
                  <a:schemeClr val="bg1"/>
                </a:solidFill>
              </a:rPr>
              <a:t>81 + 18</a:t>
            </a:r>
            <a:r>
              <a:rPr lang="en-US" sz="3200" dirty="0" smtClean="0">
                <a:solidFill>
                  <a:schemeClr val="bg1"/>
                </a:solidFill>
              </a:rPr>
              <a:t>z + z</a:t>
            </a:r>
            <a:r>
              <a:rPr lang="ru-RU" sz="3200" dirty="0" smtClean="0">
                <a:solidFill>
                  <a:schemeClr val="bg1"/>
                </a:solidFill>
              </a:rPr>
              <a:t>² 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3.</a:t>
            </a:r>
            <a:r>
              <a:rPr lang="ru-RU" sz="3200" dirty="0" smtClean="0"/>
              <a:t> б)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492804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/>
              <a:t>  в)  </a:t>
            </a:r>
            <a:r>
              <a:rPr lang="ru-RU" sz="3200" dirty="0" smtClean="0">
                <a:solidFill>
                  <a:schemeClr val="bg1"/>
                </a:solidFill>
              </a:rPr>
              <a:t>998001</a:t>
            </a:r>
            <a:r>
              <a:rPr lang="ru-RU" sz="3200" dirty="0" smtClean="0"/>
              <a:t>     г) </a:t>
            </a:r>
            <a:r>
              <a:rPr lang="ru-RU" sz="3200" dirty="0" smtClean="0">
                <a:solidFill>
                  <a:schemeClr val="bg1"/>
                </a:solidFill>
              </a:rPr>
              <a:t>110,25</a:t>
            </a:r>
            <a:r>
              <a:rPr lang="ru-RU" sz="3200" dirty="0" smtClean="0"/>
              <a:t> </a:t>
            </a:r>
          </a:p>
          <a:p>
            <a:endParaRPr lang="ru-RU" sz="3200" dirty="0"/>
          </a:p>
        </p:txBody>
      </p:sp>
      <p:pic>
        <p:nvPicPr>
          <p:cNvPr id="4" name="Рисунок 3" descr="C:\Users\Комп\AppData\Local\Microsoft\Windows\Temporary Internet Files\Content.IE5\3G03UFMN\MCj0397444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828800" cy="14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Проверьте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150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Применение на практике:</a:t>
            </a:r>
          </a:p>
          <a:p>
            <a:r>
              <a:rPr lang="ru-RU" sz="3200" dirty="0" smtClean="0"/>
              <a:t>б)</a:t>
            </a:r>
            <a:r>
              <a:rPr lang="ru-RU" sz="3200" dirty="0" smtClean="0">
                <a:solidFill>
                  <a:schemeClr val="bg1"/>
                </a:solidFill>
              </a:rPr>
              <a:t>  2,25</a:t>
            </a:r>
            <a:r>
              <a:rPr lang="en-US" sz="3200" dirty="0" smtClean="0">
                <a:solidFill>
                  <a:schemeClr val="bg1"/>
                </a:solidFill>
              </a:rPr>
              <a:t>x</a:t>
            </a:r>
            <a:r>
              <a:rPr lang="ru-RU" sz="3200" dirty="0" smtClean="0">
                <a:solidFill>
                  <a:schemeClr val="bg1"/>
                </a:solidFill>
              </a:rPr>
              <a:t>² +13,5</a:t>
            </a:r>
            <a:r>
              <a:rPr lang="en-US" sz="3200" dirty="0" smtClean="0">
                <a:solidFill>
                  <a:schemeClr val="bg1"/>
                </a:solidFill>
              </a:rPr>
              <a:t>x y</a:t>
            </a:r>
            <a:r>
              <a:rPr lang="ru-RU" sz="3200" dirty="0" smtClean="0">
                <a:solidFill>
                  <a:schemeClr val="bg1"/>
                </a:solidFill>
              </a:rPr>
              <a:t>+20,25</a:t>
            </a:r>
            <a:r>
              <a:rPr lang="en-US" sz="3200" dirty="0" smtClean="0">
                <a:solidFill>
                  <a:schemeClr val="bg1"/>
                </a:solidFill>
              </a:rPr>
              <a:t>y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</a:p>
          <a:p>
            <a:r>
              <a:rPr lang="ru-RU" sz="3200" dirty="0" smtClean="0"/>
              <a:t>Практикум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4.</a:t>
            </a:r>
          </a:p>
          <a:p>
            <a:r>
              <a:rPr lang="ru-RU" sz="3200" dirty="0" smtClean="0"/>
              <a:t>а) 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+2ax +x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        б)  </a:t>
            </a:r>
            <a:r>
              <a:rPr lang="en-US" sz="3200" dirty="0" smtClean="0">
                <a:solidFill>
                  <a:schemeClr val="bg1"/>
                </a:solidFill>
              </a:rPr>
              <a:t>b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– 2by + y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                                в)  </a:t>
            </a:r>
            <a:r>
              <a:rPr lang="ru-RU" sz="3200" dirty="0" smtClean="0">
                <a:solidFill>
                  <a:schemeClr val="bg1"/>
                </a:solidFill>
              </a:rPr>
              <a:t>81 + 18</a:t>
            </a:r>
            <a:r>
              <a:rPr lang="en-US" sz="3200" dirty="0" smtClean="0">
                <a:solidFill>
                  <a:schemeClr val="bg1"/>
                </a:solidFill>
              </a:rPr>
              <a:t>b + b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/>
              <a:t>    г)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– 10a + 25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5.</a:t>
            </a:r>
          </a:p>
          <a:p>
            <a:r>
              <a:rPr lang="ru-RU" sz="3200" dirty="0" smtClean="0"/>
              <a:t>а)  </a:t>
            </a:r>
            <a:r>
              <a:rPr lang="ru-RU" sz="3200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2x +x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/>
              <a:t> </a:t>
            </a:r>
            <a:r>
              <a:rPr lang="ru-RU" sz="3200" dirty="0" smtClean="0"/>
              <a:t>                б)   </a:t>
            </a:r>
            <a:r>
              <a:rPr lang="en-US" sz="3200" dirty="0" smtClean="0">
                <a:solidFill>
                  <a:schemeClr val="bg1"/>
                </a:solidFill>
              </a:rPr>
              <a:t>z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+ 6z + 9</a:t>
            </a:r>
            <a:r>
              <a:rPr lang="en-US" sz="3200" dirty="0" smtClean="0"/>
              <a:t> </a:t>
            </a:r>
            <a:r>
              <a:rPr lang="ru-RU" sz="3200" dirty="0" smtClean="0"/>
              <a:t>                                       в)  </a:t>
            </a:r>
            <a:r>
              <a:rPr lang="en-US" sz="3200" dirty="0" smtClean="0">
                <a:solidFill>
                  <a:schemeClr val="bg1"/>
                </a:solidFill>
              </a:rPr>
              <a:t>16v</a:t>
            </a:r>
            <a:r>
              <a:rPr lang="ru-RU" sz="3200" dirty="0" smtClean="0">
                <a:solidFill>
                  <a:schemeClr val="bg1"/>
                </a:solidFill>
              </a:rPr>
              <a:t> ² </a:t>
            </a:r>
            <a:r>
              <a:rPr lang="en-US" sz="3200" dirty="0" smtClean="0">
                <a:solidFill>
                  <a:schemeClr val="bg1"/>
                </a:solidFill>
              </a:rPr>
              <a:t>-24nv + 9n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    г)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144z</a:t>
            </a:r>
            <a:r>
              <a:rPr lang="ru-RU" sz="3200" dirty="0" smtClean="0">
                <a:solidFill>
                  <a:schemeClr val="bg1"/>
                </a:solidFill>
              </a:rPr>
              <a:t>² </a:t>
            </a:r>
            <a:r>
              <a:rPr lang="en-US" sz="3200" dirty="0" smtClean="0">
                <a:solidFill>
                  <a:schemeClr val="bg1"/>
                </a:solidFill>
              </a:rPr>
              <a:t>+ 72tz + 9t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Проверьте себя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Правильные ответы:</a:t>
            </a:r>
            <a:endParaRPr lang="en-US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6.</a:t>
            </a:r>
          </a:p>
          <a:p>
            <a:pPr>
              <a:lnSpc>
                <a:spcPct val="200000"/>
              </a:lnSpc>
            </a:pPr>
            <a:r>
              <a:rPr lang="ru-RU" sz="3200" dirty="0" smtClean="0"/>
              <a:t>а)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ru-RU" sz="3200" dirty="0" smtClean="0"/>
              <a:t>б)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                                                                 </a:t>
            </a:r>
            <a:r>
              <a:rPr lang="ru-RU" sz="3200" dirty="0" smtClean="0"/>
              <a:t>в)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7.</a:t>
            </a:r>
          </a:p>
          <a:p>
            <a:r>
              <a:rPr lang="ru-RU" sz="3200" dirty="0" smtClean="0"/>
              <a:t>а) </a:t>
            </a:r>
            <a:r>
              <a:rPr lang="en-US" sz="3200" dirty="0" smtClean="0"/>
              <a:t>                  </a:t>
            </a:r>
            <a:r>
              <a:rPr lang="ru-RU" sz="3200" dirty="0" smtClean="0"/>
              <a:t>      б) </a:t>
            </a:r>
            <a:r>
              <a:rPr lang="en-US" sz="3200" dirty="0" smtClean="0"/>
              <a:t>              </a:t>
            </a:r>
            <a:r>
              <a:rPr lang="ru-RU" sz="3200" dirty="0" smtClean="0"/>
              <a:t>        в)</a:t>
            </a:r>
            <a:r>
              <a:rPr lang="en-US" sz="3200" dirty="0" smtClean="0"/>
              <a:t>               </a:t>
            </a:r>
            <a:endParaRPr lang="ru-RU" sz="32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000100" y="2071678"/>
          <a:ext cx="3619501" cy="928688"/>
        </p:xfrm>
        <a:graphic>
          <a:graphicData uri="http://schemas.openxmlformats.org/presentationml/2006/ole">
            <p:oleObj spid="_x0000_s2055" name="Формула" r:id="rId4" imgW="1930320" imgH="558720" progId="Equation.3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1000100" y="3071810"/>
          <a:ext cx="3600450" cy="928688"/>
        </p:xfrm>
        <a:graphic>
          <a:graphicData uri="http://schemas.openxmlformats.org/presentationml/2006/ole">
            <p:oleObj spid="_x0000_s2062" name="Формула" r:id="rId5" imgW="2286000" imgH="558720" progId="Equation.3">
              <p:embed/>
            </p:oleObj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1000100" y="4000504"/>
          <a:ext cx="3700463" cy="928688"/>
        </p:xfrm>
        <a:graphic>
          <a:graphicData uri="http://schemas.openxmlformats.org/presentationml/2006/ole">
            <p:oleObj spid="_x0000_s2064" name="Формула" r:id="rId6" imgW="2247840" imgH="558720" progId="Equation.3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1071538" y="5357826"/>
          <a:ext cx="1643074" cy="1000132"/>
        </p:xfrm>
        <a:graphic>
          <a:graphicData uri="http://schemas.openxmlformats.org/presentationml/2006/ole">
            <p:oleObj spid="_x0000_s2066" name="Формула" r:id="rId7" imgW="952200" imgH="558720" progId="Equation.3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3929058" y="5357826"/>
          <a:ext cx="1214446" cy="1000132"/>
        </p:xfrm>
        <a:graphic>
          <a:graphicData uri="http://schemas.openxmlformats.org/presentationml/2006/ole">
            <p:oleObj spid="_x0000_s2068" name="Формула" r:id="rId8" imgW="723600" imgH="558720" progId="Equation.3">
              <p:embed/>
            </p:oleObj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6572264" y="5357826"/>
          <a:ext cx="1357322" cy="1000132"/>
        </p:xfrm>
        <a:graphic>
          <a:graphicData uri="http://schemas.openxmlformats.org/presentationml/2006/ole">
            <p:oleObj spid="_x0000_s2070" name="Формула" r:id="rId9" imgW="723600" imgH="545760" progId="Equation.3">
              <p:embed/>
            </p:oleObj>
          </a:graphicData>
        </a:graphic>
      </p:graphicFrame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Рефлексия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 теперь, ребята, я предлагаю вам ответить на вопрос:</a:t>
            </a:r>
          </a:p>
          <a:p>
            <a:r>
              <a:rPr lang="ru-RU" sz="3200" dirty="0" smtClean="0"/>
              <a:t>Можете ли вы применить полученные       знания при выполнении заданий                    такого вида 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1.</a:t>
            </a:r>
            <a:r>
              <a:rPr lang="ru-RU" sz="3200" dirty="0" smtClean="0"/>
              <a:t> Разложите на множители :</a:t>
            </a:r>
          </a:p>
          <a:p>
            <a:r>
              <a:rPr lang="ru-RU" sz="3200" dirty="0" smtClean="0"/>
              <a:t>а) </a:t>
            </a: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+ 2mk + k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>;       б)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smtClean="0">
                <a:solidFill>
                  <a:schemeClr val="bg1"/>
                </a:solidFill>
              </a:rPr>
              <a:t> 10a + </a:t>
            </a:r>
            <a:r>
              <a:rPr lang="ru-RU" sz="3200" dirty="0" smtClean="0">
                <a:solidFill>
                  <a:schemeClr val="bg1"/>
                </a:solidFill>
              </a:rPr>
              <a:t>25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/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2.</a:t>
            </a:r>
            <a:r>
              <a:rPr lang="ru-RU" sz="3200" dirty="0" smtClean="0"/>
              <a:t> Решите уравнение :</a:t>
            </a:r>
          </a:p>
          <a:p>
            <a:r>
              <a:rPr lang="ru-RU" sz="3200" dirty="0" smtClean="0"/>
              <a:t>а) </a:t>
            </a:r>
            <a:r>
              <a:rPr lang="en-US" sz="3200" dirty="0" smtClean="0">
                <a:solidFill>
                  <a:schemeClr val="bg1"/>
                </a:solidFill>
              </a:rPr>
              <a:t>25 – 10a + a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= 0 </a:t>
            </a:r>
            <a:r>
              <a:rPr lang="ru-RU" sz="3200" dirty="0" smtClean="0"/>
              <a:t>;</a:t>
            </a:r>
            <a:r>
              <a:rPr lang="en-US" sz="3200" dirty="0" smtClean="0"/>
              <a:t>   </a:t>
            </a:r>
            <a:r>
              <a:rPr lang="ru-RU" sz="3200" dirty="0" smtClean="0"/>
              <a:t>б) </a:t>
            </a:r>
            <a:r>
              <a:rPr lang="en-US" sz="3200" dirty="0" smtClean="0">
                <a:solidFill>
                  <a:schemeClr val="bg1"/>
                </a:solidFill>
              </a:rPr>
              <a:t>x</a:t>
            </a:r>
            <a:r>
              <a:rPr lang="ru-RU" sz="3200" dirty="0" smtClean="0">
                <a:solidFill>
                  <a:schemeClr val="bg1"/>
                </a:solidFill>
              </a:rPr>
              <a:t>²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smtClean="0">
                <a:solidFill>
                  <a:schemeClr val="bg1"/>
                </a:solidFill>
              </a:rPr>
              <a:t>6</a:t>
            </a:r>
            <a:r>
              <a:rPr lang="en-US" sz="3200" dirty="0" smtClean="0">
                <a:solidFill>
                  <a:schemeClr val="bg1"/>
                </a:solidFill>
              </a:rPr>
              <a:t>x +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9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= 0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smtClean="0"/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3.</a:t>
            </a:r>
            <a:r>
              <a:rPr lang="ru-RU" sz="3200" dirty="0" smtClean="0"/>
              <a:t> Сократите дробь :                            ?</a:t>
            </a:r>
          </a:p>
          <a:p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929322" y="5643578"/>
          <a:ext cx="2500330" cy="1000108"/>
        </p:xfrm>
        <a:graphic>
          <a:graphicData uri="http://schemas.openxmlformats.org/presentationml/2006/ole">
            <p:oleObj spid="_x0000_s22531" name="Формула" r:id="rId5" imgW="1320480" imgH="558720" progId="Equation.3">
              <p:embed/>
            </p:oleObj>
          </a:graphicData>
        </a:graphic>
      </p:graphicFrame>
      <p:pic>
        <p:nvPicPr>
          <p:cNvPr id="6" name="Рисунок 5" descr="C:\Users\Комп\AppData\Local\Microsoft\Windows\Temporary Internet Files\Content.IE5\URTDIRPI\MPj04254870000[1]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4389" y="2357430"/>
            <a:ext cx="154961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Рефлексия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Ребята, понравился ли вам урок? </a:t>
            </a:r>
          </a:p>
          <a:p>
            <a:r>
              <a:rPr lang="ru-RU" sz="3200" dirty="0" smtClean="0"/>
              <a:t>Чем конкретно ?</a:t>
            </a:r>
          </a:p>
          <a:p>
            <a:r>
              <a:rPr lang="ru-RU" sz="3200" dirty="0" smtClean="0"/>
              <a:t>Какие моменты урока вызвали у вас затруднения ?</a:t>
            </a:r>
          </a:p>
          <a:p>
            <a:r>
              <a:rPr lang="ru-RU" sz="3200" dirty="0" smtClean="0"/>
              <a:t>Итак , сегодня на уроке вы познакомились с двумя  формулами сокращенного   умножения .                                                                       Если вы заинтересовались , то остальные формулы  можно найти в справочнике на странице </a:t>
            </a:r>
            <a:r>
              <a:rPr lang="ru-RU" sz="3200" dirty="0" smtClean="0">
                <a:solidFill>
                  <a:srgbClr val="FFFF00"/>
                </a:solidFill>
              </a:rPr>
              <a:t>180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Домашнее задание :                                    задачник - страница </a:t>
            </a:r>
            <a:r>
              <a:rPr lang="ru-RU" sz="3200" dirty="0" smtClean="0">
                <a:solidFill>
                  <a:srgbClr val="FFFF00"/>
                </a:solidFill>
              </a:rPr>
              <a:t>73</a:t>
            </a:r>
            <a:r>
              <a:rPr lang="ru-RU" sz="3200" dirty="0" smtClean="0"/>
              <a:t>,          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№ 611- №615</a:t>
            </a:r>
          </a:p>
          <a:p>
            <a:endParaRPr lang="ru-RU" dirty="0"/>
          </a:p>
        </p:txBody>
      </p:sp>
      <p:pic>
        <p:nvPicPr>
          <p:cNvPr id="4" name="Рисунок 3" descr="C:\Users\Комп\AppData\Local\Microsoft\Windows\Temporary Internet Files\Content.IE5\AR9NPCMC\MPj0400378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857760"/>
            <a:ext cx="2720377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sz="7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 спасибо за урок !</a:t>
            </a:r>
            <a:br>
              <a:rPr lang="ru-RU" sz="7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Желаю удачи !</a:t>
            </a:r>
            <a:endParaRPr lang="ru-RU" sz="72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29708" cy="6143668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002060"/>
                </a:solidFill>
              </a:rPr>
              <a:t>Список</a:t>
            </a:r>
            <a:r>
              <a:rPr lang="ru-RU" dirty="0" smtClean="0">
                <a:solidFill>
                  <a:srgbClr val="002060"/>
                </a:solidFill>
              </a:rPr>
              <a:t> литературы 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1. </a:t>
            </a:r>
            <a:r>
              <a:rPr lang="ru-RU" sz="2700" dirty="0" smtClean="0">
                <a:solidFill>
                  <a:srgbClr val="002060"/>
                </a:solidFill>
              </a:rPr>
              <a:t>Генденштейн </a:t>
            </a:r>
            <a:r>
              <a:rPr lang="ru-RU" sz="2700" dirty="0" smtClean="0">
                <a:solidFill>
                  <a:srgbClr val="002060"/>
                </a:solidFill>
              </a:rPr>
              <a:t>Л.Э.  Наглядный справочник по математике с примерами – М.: Илекса, 2004.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2. Гельфман </a:t>
            </a:r>
            <a:r>
              <a:rPr lang="ru-RU" sz="2700" dirty="0" smtClean="0">
                <a:solidFill>
                  <a:srgbClr val="002060"/>
                </a:solidFill>
              </a:rPr>
              <a:t>Э.Г. Тождества сокращённого умножения – Томск : Издательство Томского университета, 1996.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3. Зильберберг </a:t>
            </a:r>
            <a:r>
              <a:rPr lang="ru-RU" sz="2700" dirty="0" smtClean="0">
                <a:solidFill>
                  <a:srgbClr val="002060"/>
                </a:solidFill>
              </a:rPr>
              <a:t>Н.И. Алгебра-8 – Псков: Издательство Псковского областного института усовершенствования учителей, 1996.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4. Мордкович </a:t>
            </a:r>
            <a:r>
              <a:rPr lang="ru-RU" sz="2700" dirty="0" smtClean="0">
                <a:solidFill>
                  <a:srgbClr val="002060"/>
                </a:solidFill>
              </a:rPr>
              <a:t>А.Г. Алгебра-7 (учебник) – М.: Мнемозина, 2005.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5. Мордкович </a:t>
            </a:r>
            <a:r>
              <a:rPr lang="ru-RU" sz="2700" dirty="0" smtClean="0">
                <a:solidFill>
                  <a:srgbClr val="002060"/>
                </a:solidFill>
              </a:rPr>
              <a:t>А.Г. Алгебра-7 (задачник) – М.: Мнемозина, 2005.</a:t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Цель урока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Autofit/>
          </a:bodyPr>
          <a:lstStyle/>
          <a:p>
            <a:pPr algn="ctr">
              <a:buFont typeface="Arial" charset="0"/>
              <a:buChar char="•"/>
            </a:pPr>
            <a:r>
              <a:rPr lang="ru-RU" sz="3200" dirty="0" smtClean="0"/>
              <a:t>Познакомиться с формулами сокращённого умножения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1) </a:t>
            </a:r>
            <a:r>
              <a:rPr lang="ru-RU" sz="3200" dirty="0" smtClean="0">
                <a:solidFill>
                  <a:srgbClr val="FFFF00"/>
                </a:solidFill>
              </a:rPr>
              <a:t>(а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+ </a:t>
            </a:r>
            <a:r>
              <a:rPr lang="en-US" sz="3200" dirty="0" smtClean="0">
                <a:solidFill>
                  <a:srgbClr val="FFFF00"/>
                </a:solidFill>
              </a:rPr>
              <a:t>b)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=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ru-RU" sz="3200" baseline="30000" dirty="0" smtClean="0">
                <a:solidFill>
                  <a:srgbClr val="FFFF00"/>
                </a:solidFill>
              </a:rPr>
              <a:t>2 </a:t>
            </a:r>
            <a:r>
              <a:rPr lang="ru-RU" sz="3200" dirty="0" smtClean="0">
                <a:solidFill>
                  <a:srgbClr val="FFFF00"/>
                </a:solidFill>
              </a:rPr>
              <a:t>+ 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2)</a:t>
            </a:r>
            <a:r>
              <a:rPr lang="ru-RU" sz="3200" dirty="0" smtClean="0">
                <a:solidFill>
                  <a:srgbClr val="FFFF00"/>
                </a:solidFill>
              </a:rPr>
              <a:t> (а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smtClean="0">
                <a:solidFill>
                  <a:srgbClr val="FFFF00"/>
                </a:solidFill>
              </a:rPr>
              <a:t>b)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=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ru-RU" sz="3200" baseline="30000" dirty="0" smtClean="0">
                <a:solidFill>
                  <a:srgbClr val="FFFF00"/>
                </a:solidFill>
              </a:rPr>
              <a:t>2 </a:t>
            </a:r>
            <a:r>
              <a:rPr lang="ru-RU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3)</a:t>
            </a:r>
            <a:r>
              <a:rPr lang="ru-RU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–а 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=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ru-RU" sz="3200" baseline="30000" dirty="0" smtClean="0">
                <a:solidFill>
                  <a:srgbClr val="FFFF00"/>
                </a:solidFill>
              </a:rPr>
              <a:t>2 </a:t>
            </a:r>
            <a:r>
              <a:rPr lang="ru-RU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ru-RU" sz="32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4) </a:t>
            </a:r>
            <a:r>
              <a:rPr lang="ru-RU" sz="3200" dirty="0" smtClean="0">
                <a:solidFill>
                  <a:srgbClr val="FFFF00"/>
                </a:solidFill>
              </a:rPr>
              <a:t>(-а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smtClean="0">
                <a:solidFill>
                  <a:srgbClr val="FFFF00"/>
                </a:solidFill>
              </a:rPr>
              <a:t>b)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=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ru-RU" sz="3200" baseline="30000" dirty="0" smtClean="0">
                <a:solidFill>
                  <a:srgbClr val="FFFF00"/>
                </a:solidFill>
              </a:rPr>
              <a:t>2 </a:t>
            </a:r>
            <a:r>
              <a:rPr lang="ru-RU" sz="3200" dirty="0" smtClean="0">
                <a:solidFill>
                  <a:srgbClr val="FFFF00"/>
                </a:solidFill>
              </a:rPr>
              <a:t>+ </a:t>
            </a:r>
            <a:r>
              <a:rPr lang="en-US" sz="3200" dirty="0" smtClean="0">
                <a:solidFill>
                  <a:srgbClr val="FFFF00"/>
                </a:solidFill>
              </a:rPr>
              <a:t>2</a:t>
            </a:r>
            <a:r>
              <a:rPr lang="ru-RU" sz="3200" dirty="0" smtClean="0">
                <a:solidFill>
                  <a:srgbClr val="FFFF00"/>
                </a:solidFill>
              </a:rPr>
              <a:t>а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+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b</a:t>
            </a:r>
            <a:r>
              <a:rPr lang="ru-RU" sz="3200" baseline="30000" dirty="0" smtClean="0">
                <a:solidFill>
                  <a:srgbClr val="FFFF00"/>
                </a:solidFill>
              </a:rPr>
              <a:t>2</a:t>
            </a:r>
          </a:p>
          <a:p>
            <a:pPr>
              <a:buFont typeface="Arial" charset="0"/>
              <a:buChar char="•"/>
            </a:pPr>
            <a:endParaRPr lang="ru-RU" sz="2400" dirty="0" smtClean="0"/>
          </a:p>
        </p:txBody>
      </p:sp>
      <p:pic>
        <p:nvPicPr>
          <p:cNvPr id="5" name="Рисунок 4" descr="C:\Users\Комп\AppData\Local\Microsoft\Windows\Temporary Internet Files\Content.IE5\AR9NPCMC\MCj0398129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643314"/>
            <a:ext cx="1673225" cy="18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Задачи урока: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858280" cy="59293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500" dirty="0" smtClean="0"/>
              <a:t>Вывести формулы сокращённого умножения</a:t>
            </a:r>
          </a:p>
          <a:p>
            <a:pPr>
              <a:buFont typeface="Arial" charset="0"/>
              <a:buChar char="•"/>
            </a:pPr>
            <a:r>
              <a:rPr lang="ru-RU" sz="3500" dirty="0" smtClean="0"/>
              <a:t>Рассмотреть их применение при возведении в квадрат суммы или разности выражений </a:t>
            </a:r>
          </a:p>
          <a:p>
            <a:pPr>
              <a:buFont typeface="Arial" charset="0"/>
              <a:buChar char="•"/>
            </a:pPr>
            <a:r>
              <a:rPr lang="ru-RU" sz="3500" dirty="0" smtClean="0"/>
              <a:t>Выработать навыки возведения в квадрат двучлена преобразуя его в многочлен стандартного вида </a:t>
            </a:r>
          </a:p>
          <a:p>
            <a:pPr>
              <a:buFont typeface="Arial" charset="0"/>
              <a:buChar char="•"/>
            </a:pPr>
            <a:r>
              <a:rPr lang="ru-RU" sz="3500" dirty="0" smtClean="0"/>
              <a:t>Развивать логическое мышление и устный счёт</a:t>
            </a:r>
          </a:p>
          <a:p>
            <a:pPr>
              <a:buFont typeface="Arial" charset="0"/>
              <a:buChar char="•"/>
            </a:pPr>
            <a:r>
              <a:rPr lang="ru-RU" sz="3500" dirty="0" smtClean="0"/>
              <a:t>Рассмотреть проблемную ситуацию для перехода к теме  </a:t>
            </a:r>
            <a:r>
              <a:rPr lang="en-US" sz="3500" dirty="0" smtClean="0"/>
              <a:t>“</a:t>
            </a:r>
            <a:r>
              <a:rPr lang="ru-RU" sz="3500" dirty="0" smtClean="0"/>
              <a:t> Разложение на множители с помощью формул квадрата суммы и квадрата разности </a:t>
            </a:r>
            <a:r>
              <a:rPr lang="en-US" sz="3500" dirty="0" smtClean="0"/>
              <a:t>“</a:t>
            </a:r>
          </a:p>
          <a:p>
            <a:endParaRPr lang="ru-RU" sz="3500" dirty="0"/>
          </a:p>
        </p:txBody>
      </p:sp>
      <p:pic>
        <p:nvPicPr>
          <p:cNvPr id="4" name="Рисунок 3" descr="C:\Users\Комп\AppData\Local\Microsoft\Windows\Temporary Internet Files\Content.IE5\AR9NPCMC\MCj0397889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156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Ход урока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ctr"/>
            <a:r>
              <a:rPr lang="ru-RU" sz="3500" dirty="0" smtClean="0">
                <a:solidFill>
                  <a:srgbClr val="FFFF00"/>
                </a:solidFill>
                <a:latin typeface="Candara" pitchFamily="34" charset="0"/>
              </a:rPr>
              <a:t>Устная работа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Задание 1. Представьте в виде произведения и вычислите 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а)</a:t>
            </a:r>
            <a:r>
              <a:rPr lang="ru-RU" sz="3200" dirty="0" smtClean="0">
                <a:solidFill>
                  <a:srgbClr val="FFFF00"/>
                </a:solidFill>
              </a:rPr>
              <a:t>  3²</a:t>
            </a:r>
            <a:r>
              <a:rPr lang="ru-RU" sz="3200" baseline="300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7²,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9² .</a:t>
            </a:r>
          </a:p>
          <a:p>
            <a:r>
              <a:rPr lang="ru-RU" sz="3200" dirty="0" smtClean="0"/>
              <a:t>3² = 3·3 = 9 ; 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 </a:t>
            </a:r>
            <a:r>
              <a:rPr lang="ru-RU" sz="3200" dirty="0" smtClean="0"/>
              <a:t>7² = 7·7 =…;</a:t>
            </a:r>
            <a:r>
              <a:rPr lang="en-US" sz="3200" dirty="0" smtClean="0"/>
              <a:t> </a:t>
            </a:r>
            <a:r>
              <a:rPr lang="ru-RU" sz="3200" dirty="0" smtClean="0"/>
              <a:t>   </a:t>
            </a:r>
            <a:r>
              <a:rPr lang="en-US" sz="3200" dirty="0" smtClean="0"/>
              <a:t> </a:t>
            </a:r>
            <a:r>
              <a:rPr lang="ru-RU" sz="3200" dirty="0" smtClean="0"/>
              <a:t>9² = … 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11</a:t>
            </a:r>
            <a:r>
              <a:rPr lang="ru-RU" sz="3200" dirty="0" smtClean="0">
                <a:solidFill>
                  <a:srgbClr val="FFFF00"/>
                </a:solidFill>
              </a:rPr>
              <a:t>²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 2</a:t>
            </a:r>
            <a:r>
              <a:rPr lang="ru-RU" sz="3200" dirty="0" smtClean="0">
                <a:solidFill>
                  <a:srgbClr val="FFFF00"/>
                </a:solidFill>
              </a:rPr>
              <a:t>5² ,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77² . </a:t>
            </a:r>
          </a:p>
          <a:p>
            <a:r>
              <a:rPr lang="ru-RU" sz="3200" dirty="0" smtClean="0"/>
              <a:t>11² = 11·11 = 121 ; </a:t>
            </a:r>
            <a:r>
              <a:rPr lang="en-US" sz="3200" dirty="0" smtClean="0"/>
              <a:t> </a:t>
            </a:r>
            <a:r>
              <a:rPr lang="ru-RU" sz="3200" dirty="0" smtClean="0"/>
              <a:t>  </a:t>
            </a:r>
            <a:r>
              <a:rPr lang="en-US" sz="3200" dirty="0" smtClean="0"/>
              <a:t> </a:t>
            </a:r>
            <a:r>
              <a:rPr lang="ru-RU" sz="3200" dirty="0" smtClean="0"/>
              <a:t>25²  = 25·25 = … ;          </a:t>
            </a:r>
            <a:r>
              <a:rPr lang="en-US" sz="3200" dirty="0" smtClean="0"/>
              <a:t>  </a:t>
            </a:r>
            <a:r>
              <a:rPr lang="ru-RU" sz="3200" dirty="0" smtClean="0"/>
              <a:t>77² =… . 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в)</a:t>
            </a:r>
            <a:r>
              <a:rPr lang="ru-RU" sz="3200" dirty="0" smtClean="0">
                <a:solidFill>
                  <a:srgbClr val="FFFF00"/>
                </a:solidFill>
              </a:rPr>
              <a:t>  103² ,  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292² 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195² .</a:t>
            </a:r>
          </a:p>
          <a:p>
            <a:r>
              <a:rPr lang="ru-RU" sz="3200" dirty="0" smtClean="0"/>
              <a:t>103² =…; </a:t>
            </a:r>
            <a:r>
              <a:rPr lang="en-US" sz="3200" dirty="0" smtClean="0"/>
              <a:t>  </a:t>
            </a:r>
            <a:r>
              <a:rPr lang="ru-RU" sz="3200" dirty="0" smtClean="0"/>
              <a:t>  292² =…;   </a:t>
            </a:r>
            <a:r>
              <a:rPr lang="en-US" sz="3200" dirty="0" smtClean="0"/>
              <a:t>  </a:t>
            </a:r>
            <a:r>
              <a:rPr lang="ru-RU" sz="3200" dirty="0" smtClean="0"/>
              <a:t>195² =… 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C:\Users\Комп\AppData\Local\Microsoft\Windows\Temporary Internet Files\Content.IE5\3G03UFMN\MPj0427810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92879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Candara" pitchFamily="34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Candara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Candara" pitchFamily="34" charset="0"/>
              </a:rPr>
              <a:t>Устная работа      </a:t>
            </a:r>
            <a:br>
              <a:rPr lang="ru-RU" sz="4400" dirty="0" smtClean="0">
                <a:solidFill>
                  <a:srgbClr val="FFFF00"/>
                </a:solidFill>
                <a:latin typeface="Candar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Задание 2. Представьте в виде произведения  и раскройте скобки :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а)</a:t>
            </a:r>
            <a:r>
              <a:rPr lang="ru-RU" sz="3200" dirty="0" smtClean="0">
                <a:solidFill>
                  <a:srgbClr val="FFFF00"/>
                </a:solidFill>
              </a:rPr>
              <a:t>( 5 – а )²;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>
                <a:solidFill>
                  <a:srgbClr val="FFFF00"/>
                </a:solidFill>
              </a:rPr>
              <a:t>( </a:t>
            </a:r>
            <a:r>
              <a:rPr lang="en-US" sz="3200" dirty="0" smtClean="0">
                <a:solidFill>
                  <a:srgbClr val="FFFF00"/>
                </a:solidFill>
              </a:rPr>
              <a:t>x</a:t>
            </a:r>
            <a:r>
              <a:rPr lang="ru-RU" sz="3200" dirty="0" smtClean="0">
                <a:solidFill>
                  <a:srgbClr val="FFFF00"/>
                </a:solidFill>
              </a:rPr>
              <a:t> + 10 )²;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в)</a:t>
            </a:r>
            <a:r>
              <a:rPr lang="ru-RU" sz="3200" dirty="0" smtClean="0">
                <a:solidFill>
                  <a:srgbClr val="FFFF00"/>
                </a:solidFill>
              </a:rPr>
              <a:t>( </a:t>
            </a:r>
            <a:r>
              <a:rPr lang="en-US" sz="3200" dirty="0" smtClean="0">
                <a:solidFill>
                  <a:srgbClr val="FFFF00"/>
                </a:solidFill>
              </a:rPr>
              <a:t>y</a:t>
            </a:r>
            <a:r>
              <a:rPr lang="ru-RU" sz="3200" dirty="0" smtClean="0">
                <a:solidFill>
                  <a:srgbClr val="FFFF00"/>
                </a:solidFill>
              </a:rPr>
              <a:t> – 7 )²;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г)</a:t>
            </a:r>
            <a:r>
              <a:rPr lang="en-US" sz="3200" dirty="0" smtClean="0">
                <a:solidFill>
                  <a:srgbClr val="FFFF00"/>
                </a:solidFill>
              </a:rPr>
              <a:t>( 9 + z )</a:t>
            </a:r>
            <a:r>
              <a:rPr lang="ru-RU" sz="3200" dirty="0" smtClean="0">
                <a:solidFill>
                  <a:srgbClr val="FFFF00"/>
                </a:solidFill>
              </a:rPr>
              <a:t>² 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а)   </a:t>
            </a:r>
            <a:r>
              <a:rPr lang="ru-RU" sz="3200" dirty="0" smtClean="0"/>
              <a:t>( 5 – а )² = ( 5 – а ) · ( 5 – а ) =                        25 – 5а – 5</a:t>
            </a:r>
            <a:r>
              <a:rPr lang="en-US" sz="3200" dirty="0" smtClean="0"/>
              <a:t>a</a:t>
            </a:r>
            <a:r>
              <a:rPr lang="ru-RU" sz="3200" dirty="0" smtClean="0"/>
              <a:t> + а² = 25 – 10а + а²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/>
              <a:t>   ( </a:t>
            </a:r>
            <a:r>
              <a:rPr lang="en-US" sz="3200" dirty="0" smtClean="0"/>
              <a:t>x</a:t>
            </a:r>
            <a:r>
              <a:rPr lang="ru-RU" sz="3200" dirty="0" smtClean="0"/>
              <a:t> + 10 )² = ( </a:t>
            </a:r>
            <a:r>
              <a:rPr lang="en-US" sz="3200" dirty="0" smtClean="0"/>
              <a:t>x</a:t>
            </a:r>
            <a:r>
              <a:rPr lang="ru-RU" sz="3200" dirty="0" smtClean="0"/>
              <a:t> + 10 ) · ( </a:t>
            </a:r>
            <a:r>
              <a:rPr lang="en-US" sz="3200" dirty="0" smtClean="0"/>
              <a:t>x</a:t>
            </a:r>
            <a:r>
              <a:rPr lang="ru-RU" sz="3200" dirty="0" smtClean="0"/>
              <a:t> + 10 ) =                 х² + 10х +10</a:t>
            </a:r>
            <a:r>
              <a:rPr lang="en-US" sz="3200" dirty="0" smtClean="0"/>
              <a:t>x</a:t>
            </a:r>
            <a:r>
              <a:rPr lang="ru-RU" sz="3200" dirty="0" smtClean="0"/>
              <a:t> + 100 = х² + 20х  + 100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в)</a:t>
            </a:r>
            <a:r>
              <a:rPr lang="ru-RU" sz="3200" dirty="0" smtClean="0"/>
              <a:t>   ( </a:t>
            </a:r>
            <a:r>
              <a:rPr lang="en-US" sz="3200" dirty="0" smtClean="0"/>
              <a:t>y</a:t>
            </a:r>
            <a:r>
              <a:rPr lang="ru-RU" sz="3200" dirty="0" smtClean="0"/>
              <a:t> – 7 )² = ( </a:t>
            </a:r>
            <a:r>
              <a:rPr lang="en-US" sz="3200" dirty="0" smtClean="0"/>
              <a:t>y</a:t>
            </a:r>
            <a:r>
              <a:rPr lang="ru-RU" sz="3200" dirty="0" smtClean="0"/>
              <a:t> – 7 ) · ( </a:t>
            </a:r>
            <a:r>
              <a:rPr lang="en-US" sz="3200" dirty="0" smtClean="0"/>
              <a:t>y</a:t>
            </a:r>
            <a:r>
              <a:rPr lang="ru-RU" sz="3200" dirty="0" smtClean="0"/>
              <a:t> – 7 )  =                    </a:t>
            </a:r>
            <a:r>
              <a:rPr lang="en-US" sz="3200" dirty="0" smtClean="0"/>
              <a:t>y</a:t>
            </a:r>
            <a:r>
              <a:rPr lang="ru-RU" sz="3200" dirty="0" smtClean="0"/>
              <a:t>²– 7</a:t>
            </a:r>
            <a:r>
              <a:rPr lang="en-US" sz="3200" dirty="0" smtClean="0"/>
              <a:t>y</a:t>
            </a:r>
            <a:r>
              <a:rPr lang="ru-RU" sz="3200" dirty="0" smtClean="0"/>
              <a:t> – 7у + 49 = …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г) </a:t>
            </a:r>
            <a:r>
              <a:rPr lang="ru-RU" sz="3200" dirty="0" smtClean="0"/>
              <a:t>  </a:t>
            </a:r>
            <a:r>
              <a:rPr lang="en-US" sz="3200" dirty="0" smtClean="0"/>
              <a:t>( 9 + z )</a:t>
            </a:r>
            <a:r>
              <a:rPr lang="ru-RU" sz="3200" dirty="0" smtClean="0"/>
              <a:t>² = ( 9 + </a:t>
            </a:r>
            <a:r>
              <a:rPr lang="en-US" sz="3200" dirty="0" smtClean="0"/>
              <a:t>z</a:t>
            </a:r>
            <a:r>
              <a:rPr lang="ru-RU" sz="3200" dirty="0" smtClean="0"/>
              <a:t> ) · ( </a:t>
            </a:r>
            <a:r>
              <a:rPr lang="en-US" sz="3200" dirty="0" smtClean="0"/>
              <a:t>9 + z </a:t>
            </a:r>
            <a:r>
              <a:rPr lang="ru-RU" sz="3200" dirty="0" smtClean="0"/>
              <a:t>)  = … 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  <a:latin typeface="Candara" pitchFamily="34" charset="0"/>
              </a:rPr>
              <a:t>Устная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715404" cy="5786454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Задание 3. Представьте в виде произведения и вычислите 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а)</a:t>
            </a:r>
            <a:r>
              <a:rPr lang="ru-RU" sz="3200" dirty="0" smtClean="0">
                <a:solidFill>
                  <a:srgbClr val="FFFF00"/>
                </a:solidFill>
              </a:rPr>
              <a:t>  199² </a:t>
            </a:r>
            <a:r>
              <a:rPr lang="ru-RU" sz="3200" dirty="0" smtClean="0"/>
              <a:t>= ( 200 – 1 ) ( 200 – 1 ) =                  200² - 200 – 200 + 1² =  40000 – 400 + 1 = 39601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б)</a:t>
            </a:r>
            <a:r>
              <a:rPr lang="ru-RU" sz="3200" dirty="0" smtClean="0">
                <a:solidFill>
                  <a:srgbClr val="FFFF00"/>
                </a:solidFill>
              </a:rPr>
              <a:t>  702² </a:t>
            </a:r>
            <a:r>
              <a:rPr lang="ru-RU" sz="3200" dirty="0" smtClean="0"/>
              <a:t>= ( 700 + 2 ) ( 700 + 2 ) =                 700² + 1400 + 1400 + 2² =  490000+ 2800 + 4 =...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в)</a:t>
            </a:r>
            <a:r>
              <a:rPr lang="ru-RU" sz="3200" dirty="0" smtClean="0">
                <a:solidFill>
                  <a:srgbClr val="FFFF00"/>
                </a:solidFill>
              </a:rPr>
              <a:t>  999² </a:t>
            </a:r>
            <a:r>
              <a:rPr lang="ru-RU" sz="3200" dirty="0" smtClean="0"/>
              <a:t>= ( 1000 – 1 ) ( 1000 – 1 ) =… 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г)</a:t>
            </a:r>
            <a:r>
              <a:rPr lang="ru-RU" sz="3200" dirty="0" smtClean="0">
                <a:solidFill>
                  <a:srgbClr val="FFFF00"/>
                </a:solidFill>
              </a:rPr>
              <a:t>  10,5² </a:t>
            </a:r>
            <a:r>
              <a:rPr lang="ru-RU" sz="3200" dirty="0" smtClean="0"/>
              <a:t>=… .</a:t>
            </a:r>
            <a:endParaRPr lang="ru-RU" sz="3200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Выгнутая вниз стрелка 3"/>
          <p:cNvSpPr/>
          <p:nvPr/>
        </p:nvSpPr>
        <p:spPr>
          <a:xfrm>
            <a:off x="3714744" y="2643182"/>
            <a:ext cx="1000132" cy="142876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3714744" y="2643182"/>
            <a:ext cx="1643074" cy="28575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2928926" y="2000240"/>
            <a:ext cx="1714512" cy="2143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28926" y="1857364"/>
            <a:ext cx="2428892" cy="3571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28926" y="3571876"/>
            <a:ext cx="1714512" cy="2143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928926" y="3429000"/>
            <a:ext cx="2714644" cy="3571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928926" y="5000636"/>
            <a:ext cx="2143140" cy="3571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2928926" y="5000636"/>
            <a:ext cx="3000396" cy="35719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3643306" y="4214818"/>
            <a:ext cx="1857388" cy="35719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3643306" y="4214818"/>
            <a:ext cx="1143008" cy="28575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3857620" y="5786454"/>
            <a:ext cx="1143008" cy="214314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3857620" y="5715016"/>
            <a:ext cx="2143140" cy="42862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Объяснение нового материала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Мы выполнили  ряд  примеров в которых, чтобы возвести в квадрат число или двучлен, раскрывали                скобки, выполняя умножение. </a:t>
            </a:r>
          </a:p>
          <a:p>
            <a:pPr>
              <a:lnSpc>
                <a:spcPct val="120000"/>
              </a:lnSpc>
            </a:pPr>
            <a:r>
              <a:rPr lang="ru-RU" sz="3500" dirty="0" smtClean="0"/>
              <a:t>702²</a:t>
            </a:r>
            <a:r>
              <a:rPr lang="ru-RU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/>
              <a:t>= ( </a:t>
            </a:r>
            <a:r>
              <a:rPr lang="ru-RU" sz="3500" dirty="0" smtClean="0">
                <a:solidFill>
                  <a:schemeClr val="bg1"/>
                </a:solidFill>
              </a:rPr>
              <a:t>700 + 2 </a:t>
            </a:r>
            <a:r>
              <a:rPr lang="ru-RU" sz="3500" dirty="0" smtClean="0"/>
              <a:t>)·( </a:t>
            </a:r>
            <a:r>
              <a:rPr lang="ru-RU" sz="3500" dirty="0" smtClean="0">
                <a:solidFill>
                  <a:schemeClr val="bg1"/>
                </a:solidFill>
              </a:rPr>
              <a:t>700 + 2 </a:t>
            </a:r>
            <a:r>
              <a:rPr lang="ru-RU" sz="3500" dirty="0" smtClean="0"/>
              <a:t>) = 700² </a:t>
            </a:r>
            <a:r>
              <a:rPr lang="ru-RU" sz="3500" dirty="0" smtClean="0">
                <a:solidFill>
                  <a:schemeClr val="bg1"/>
                </a:solidFill>
              </a:rPr>
              <a:t>+ 1400 + 1400 </a:t>
            </a:r>
            <a:r>
              <a:rPr lang="ru-RU" sz="3500" dirty="0" smtClean="0"/>
              <a:t>+ 2² =  490000+ 2800 + 4 = 492804</a:t>
            </a:r>
          </a:p>
          <a:p>
            <a:r>
              <a:rPr lang="ru-RU" sz="3500" dirty="0" smtClean="0"/>
              <a:t>Заметьте , что в каждом  примере  второго задания  умножаются  одинаковые  двучлены  и  в результате  из  четырёх  слагаемых  два  являются  квадратами  одночленов, а два их  произведениями. Причем, </a:t>
            </a:r>
            <a:r>
              <a:rPr lang="ru-RU" sz="3500" dirty="0" smtClean="0">
                <a:solidFill>
                  <a:srgbClr val="FFFF00"/>
                </a:solidFill>
              </a:rPr>
              <a:t>удвоенное  произведение </a:t>
            </a:r>
            <a:r>
              <a:rPr lang="ru-RU" sz="3500" dirty="0" smtClean="0"/>
              <a:t> имеет знак  двучлена ( + или - )     </a:t>
            </a:r>
          </a:p>
          <a:p>
            <a:pPr>
              <a:lnSpc>
                <a:spcPct val="120000"/>
              </a:lnSpc>
            </a:pPr>
            <a:r>
              <a:rPr lang="ru-RU" sz="3500" dirty="0" smtClean="0"/>
              <a:t>( </a:t>
            </a:r>
            <a:r>
              <a:rPr lang="en-US" sz="3500" dirty="0" smtClean="0"/>
              <a:t>y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–</a:t>
            </a:r>
            <a:r>
              <a:rPr lang="ru-RU" sz="3500" dirty="0" smtClean="0"/>
              <a:t> 7 )² = ( </a:t>
            </a:r>
            <a:r>
              <a:rPr lang="en-US" sz="3500" dirty="0" smtClean="0"/>
              <a:t>y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–</a:t>
            </a:r>
            <a:r>
              <a:rPr lang="ru-RU" sz="3500" dirty="0" smtClean="0"/>
              <a:t> 7 )·( </a:t>
            </a:r>
            <a:r>
              <a:rPr lang="en-US" sz="3500" dirty="0" smtClean="0"/>
              <a:t>y</a:t>
            </a:r>
            <a:r>
              <a:rPr lang="ru-RU" sz="3500" dirty="0" smtClean="0"/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–</a:t>
            </a:r>
            <a:r>
              <a:rPr lang="ru-RU" sz="3500" dirty="0" smtClean="0"/>
              <a:t> 7 )  =  </a:t>
            </a:r>
            <a:r>
              <a:rPr lang="en-US" sz="3500" dirty="0" smtClean="0"/>
              <a:t>y</a:t>
            </a:r>
            <a:r>
              <a:rPr lang="ru-RU" sz="3500" dirty="0" smtClean="0"/>
              <a:t>²</a:t>
            </a:r>
            <a:r>
              <a:rPr lang="ru-RU" sz="3500" dirty="0" smtClean="0">
                <a:solidFill>
                  <a:schemeClr val="bg1"/>
                </a:solidFill>
              </a:rPr>
              <a:t>– 7</a:t>
            </a:r>
            <a:r>
              <a:rPr lang="en-US" sz="3500" dirty="0" smtClean="0">
                <a:solidFill>
                  <a:schemeClr val="bg1"/>
                </a:solidFill>
              </a:rPr>
              <a:t>y</a:t>
            </a:r>
            <a:r>
              <a:rPr lang="ru-RU" sz="3500" dirty="0" smtClean="0">
                <a:solidFill>
                  <a:schemeClr val="bg1"/>
                </a:solidFill>
              </a:rPr>
              <a:t> – 7у </a:t>
            </a:r>
            <a:r>
              <a:rPr lang="ru-RU" sz="3500" dirty="0" smtClean="0"/>
              <a:t>+ 7² =                  </a:t>
            </a:r>
            <a:r>
              <a:rPr lang="en-US" sz="3500" dirty="0" smtClean="0"/>
              <a:t>y</a:t>
            </a:r>
            <a:r>
              <a:rPr lang="ru-RU" sz="3500" dirty="0" smtClean="0"/>
              <a:t>²</a:t>
            </a:r>
            <a:r>
              <a:rPr lang="ru-RU" sz="3500" dirty="0" smtClean="0">
                <a:solidFill>
                  <a:schemeClr val="bg1"/>
                </a:solidFill>
              </a:rPr>
              <a:t>–</a:t>
            </a:r>
            <a:r>
              <a:rPr lang="ru-RU" sz="3500" dirty="0" smtClean="0">
                <a:solidFill>
                  <a:srgbClr val="FF0000"/>
                </a:solidFill>
              </a:rPr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2·7</a:t>
            </a:r>
            <a:r>
              <a:rPr lang="en-US" sz="3500" dirty="0" smtClean="0">
                <a:solidFill>
                  <a:schemeClr val="bg1"/>
                </a:solidFill>
              </a:rPr>
              <a:t>y</a:t>
            </a:r>
            <a:r>
              <a:rPr lang="ru-RU" sz="3500" dirty="0" smtClean="0">
                <a:solidFill>
                  <a:srgbClr val="FF0000"/>
                </a:solidFill>
              </a:rPr>
              <a:t>  </a:t>
            </a:r>
            <a:r>
              <a:rPr lang="ru-RU" sz="3500" dirty="0" smtClean="0"/>
              <a:t>+ 7² = </a:t>
            </a:r>
            <a:r>
              <a:rPr lang="en-US" sz="3500" dirty="0" smtClean="0"/>
              <a:t>y</a:t>
            </a:r>
            <a:r>
              <a:rPr lang="ru-RU" sz="3500" dirty="0" smtClean="0"/>
              <a:t>²</a:t>
            </a:r>
            <a:r>
              <a:rPr lang="ru-RU" sz="3500" dirty="0" smtClean="0">
                <a:solidFill>
                  <a:schemeClr val="bg1"/>
                </a:solidFill>
              </a:rPr>
              <a:t>–</a:t>
            </a:r>
            <a:r>
              <a:rPr lang="ru-RU" sz="3500" dirty="0" smtClean="0">
                <a:solidFill>
                  <a:srgbClr val="FF0000"/>
                </a:solidFill>
              </a:rPr>
              <a:t> </a:t>
            </a:r>
            <a:r>
              <a:rPr lang="ru-RU" sz="3500" dirty="0" smtClean="0">
                <a:solidFill>
                  <a:schemeClr val="bg1"/>
                </a:solidFill>
              </a:rPr>
              <a:t>14</a:t>
            </a:r>
            <a:r>
              <a:rPr lang="en-US" sz="3500" dirty="0" smtClean="0">
                <a:solidFill>
                  <a:schemeClr val="bg1"/>
                </a:solidFill>
              </a:rPr>
              <a:t>y</a:t>
            </a:r>
            <a:r>
              <a:rPr lang="ru-RU" sz="3500" dirty="0" smtClean="0">
                <a:solidFill>
                  <a:srgbClr val="FF0000"/>
                </a:solidFill>
              </a:rPr>
              <a:t>  </a:t>
            </a:r>
            <a:r>
              <a:rPr lang="ru-RU" sz="3500" dirty="0" smtClean="0"/>
              <a:t>+ 49 </a:t>
            </a:r>
          </a:p>
          <a:p>
            <a:pPr>
              <a:buNone/>
            </a:pPr>
            <a:endParaRPr lang="en-US" sz="3500" dirty="0" smtClean="0">
              <a:solidFill>
                <a:srgbClr val="FFFF00"/>
              </a:solidFill>
            </a:endParaRPr>
          </a:p>
          <a:p>
            <a:endParaRPr lang="ru-RU" sz="1800" dirty="0" smtClean="0">
              <a:solidFill>
                <a:srgbClr val="FFFF00"/>
              </a:solidFill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214546" y="1928802"/>
            <a:ext cx="1714512" cy="2143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2214546" y="1857364"/>
            <a:ext cx="2571768" cy="285752"/>
          </a:xfrm>
          <a:prstGeom prst="curvedDownArrow">
            <a:avLst>
              <a:gd name="adj1" fmla="val 25000"/>
              <a:gd name="adj2" fmla="val 50000"/>
              <a:gd name="adj3" fmla="val 124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928926" y="2500306"/>
            <a:ext cx="1000132" cy="142876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928926" y="2500306"/>
            <a:ext cx="1714512" cy="214314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643174" y="5214950"/>
            <a:ext cx="1357322" cy="2143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643174" y="5214950"/>
            <a:ext cx="2000264" cy="21431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3214678" y="5857892"/>
            <a:ext cx="785818" cy="214314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3214678" y="5857892"/>
            <a:ext cx="1357322" cy="214314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2" grpId="0" animBg="1"/>
      <p:bldP spid="13" grpId="0" animBg="1"/>
      <p:bldP spid="14" grpId="0" animBg="1"/>
      <p:bldP spid="15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Объяснение нового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715016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Итак , если  двучленом  является  сумма  или  разность  одночленов , то можно сформулировать  правила  возведения  их в квадрат.</a:t>
            </a:r>
          </a:p>
          <a:p>
            <a:r>
              <a:rPr lang="ru-RU" sz="3500" dirty="0" smtClean="0">
                <a:solidFill>
                  <a:srgbClr val="FFFF00"/>
                </a:solidFill>
              </a:rPr>
              <a:t>Квадрат  </a:t>
            </a:r>
            <a:r>
              <a:rPr lang="ru-RU" sz="3500" dirty="0" smtClean="0">
                <a:solidFill>
                  <a:srgbClr val="002060"/>
                </a:solidFill>
              </a:rPr>
              <a:t>суммы</a:t>
            </a:r>
            <a:r>
              <a:rPr lang="ru-RU" sz="3500" dirty="0" smtClean="0">
                <a:solidFill>
                  <a:srgbClr val="FFFF00"/>
                </a:solidFill>
              </a:rPr>
              <a:t>  </a:t>
            </a:r>
            <a:r>
              <a:rPr lang="ru-RU" sz="3500" dirty="0" smtClean="0"/>
              <a:t>двух  одночленов  равен  сумме  их </a:t>
            </a:r>
            <a:r>
              <a:rPr lang="ru-RU" sz="3500" dirty="0" smtClean="0">
                <a:solidFill>
                  <a:srgbClr val="FFFF00"/>
                </a:solidFill>
              </a:rPr>
              <a:t>квадратов</a:t>
            </a:r>
            <a:r>
              <a:rPr lang="ru-RU" sz="3500" dirty="0" smtClean="0"/>
              <a:t>  </a:t>
            </a:r>
            <a:r>
              <a:rPr lang="ru-RU" sz="3500" dirty="0" smtClean="0">
                <a:solidFill>
                  <a:srgbClr val="002060"/>
                </a:solidFill>
              </a:rPr>
              <a:t>плюс</a:t>
            </a:r>
            <a:r>
              <a:rPr lang="ru-RU" sz="3500" dirty="0" smtClean="0"/>
              <a:t>  их </a:t>
            </a:r>
            <a:r>
              <a:rPr lang="ru-RU" sz="3500" dirty="0" smtClean="0">
                <a:solidFill>
                  <a:srgbClr val="FFFF00"/>
                </a:solidFill>
              </a:rPr>
              <a:t>удвоенное</a:t>
            </a:r>
            <a:r>
              <a:rPr lang="ru-RU" sz="3500" dirty="0" smtClean="0"/>
              <a:t>  </a:t>
            </a:r>
            <a:r>
              <a:rPr lang="ru-RU" sz="3500" dirty="0" smtClean="0">
                <a:solidFill>
                  <a:srgbClr val="FFFF00"/>
                </a:solidFill>
              </a:rPr>
              <a:t>произведение </a:t>
            </a:r>
            <a:r>
              <a:rPr lang="en-US" sz="3500" dirty="0" smtClean="0"/>
              <a:t>      </a:t>
            </a:r>
            <a:r>
              <a:rPr lang="ru-RU" sz="3500" dirty="0" smtClean="0"/>
              <a:t>                    </a:t>
            </a:r>
            <a:r>
              <a:rPr lang="en-US" sz="3500" dirty="0" smtClean="0"/>
              <a:t> </a:t>
            </a:r>
            <a:r>
              <a:rPr lang="ru-RU" sz="3500" dirty="0" smtClean="0"/>
              <a:t>                           </a:t>
            </a:r>
            <a:r>
              <a:rPr lang="en-US" sz="3500" dirty="0" smtClean="0"/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(а + </a:t>
            </a:r>
            <a:r>
              <a:rPr lang="en-US" sz="3500" dirty="0" smtClean="0">
                <a:solidFill>
                  <a:srgbClr val="FFFF00"/>
                </a:solidFill>
              </a:rPr>
              <a:t>b)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= a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+ b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+ 2ab = a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+ 2ab +b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endParaRPr lang="en-US" sz="3500" dirty="0" smtClean="0">
              <a:solidFill>
                <a:srgbClr val="FFFF00"/>
              </a:solidFill>
            </a:endParaRPr>
          </a:p>
          <a:p>
            <a:r>
              <a:rPr lang="ru-RU" sz="3500" dirty="0" smtClean="0">
                <a:solidFill>
                  <a:srgbClr val="FFFF00"/>
                </a:solidFill>
              </a:rPr>
              <a:t>Квадрат  </a:t>
            </a:r>
            <a:r>
              <a:rPr lang="ru-RU" sz="3500" dirty="0" smtClean="0">
                <a:solidFill>
                  <a:srgbClr val="002060"/>
                </a:solidFill>
              </a:rPr>
              <a:t>разности</a:t>
            </a:r>
            <a:r>
              <a:rPr lang="ru-RU" sz="3500" dirty="0" smtClean="0">
                <a:solidFill>
                  <a:srgbClr val="C00000"/>
                </a:solidFill>
              </a:rPr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/>
              <a:t>двух  одночленов  равен  сумме</a:t>
            </a:r>
            <a:r>
              <a:rPr lang="ru-RU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/>
              <a:t> их </a:t>
            </a:r>
            <a:r>
              <a:rPr lang="ru-RU" sz="3500" dirty="0" smtClean="0">
                <a:solidFill>
                  <a:srgbClr val="FFFF00"/>
                </a:solidFill>
              </a:rPr>
              <a:t>квадратов</a:t>
            </a:r>
            <a:r>
              <a:rPr lang="ru-RU" sz="3500" dirty="0" smtClean="0"/>
              <a:t>  </a:t>
            </a:r>
            <a:r>
              <a:rPr lang="ru-RU" sz="3500" dirty="0" smtClean="0">
                <a:solidFill>
                  <a:srgbClr val="002060"/>
                </a:solidFill>
              </a:rPr>
              <a:t>минус</a:t>
            </a:r>
            <a:r>
              <a:rPr lang="ru-RU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/>
              <a:t> их </a:t>
            </a:r>
            <a:r>
              <a:rPr lang="ru-RU" sz="3500" dirty="0" smtClean="0">
                <a:solidFill>
                  <a:srgbClr val="FFFF00"/>
                </a:solidFill>
              </a:rPr>
              <a:t>удвоенное  произведение </a:t>
            </a:r>
            <a:r>
              <a:rPr lang="en-US" sz="3500" dirty="0" smtClean="0">
                <a:solidFill>
                  <a:srgbClr val="FFFF00"/>
                </a:solidFill>
              </a:rPr>
              <a:t>    </a:t>
            </a:r>
            <a:r>
              <a:rPr lang="ru-RU" sz="3500" dirty="0" smtClean="0">
                <a:solidFill>
                  <a:srgbClr val="FFFF00"/>
                </a:solidFill>
              </a:rPr>
              <a:t>                    </a:t>
            </a:r>
            <a:r>
              <a:rPr lang="en-US" sz="3500" dirty="0" smtClean="0">
                <a:solidFill>
                  <a:srgbClr val="FFFF00"/>
                </a:solidFill>
              </a:rPr>
              <a:t>   </a:t>
            </a:r>
            <a:r>
              <a:rPr lang="ru-RU" sz="3500" dirty="0" smtClean="0">
                <a:solidFill>
                  <a:srgbClr val="FFFF00"/>
                </a:solidFill>
              </a:rPr>
              <a:t>                        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(а - </a:t>
            </a:r>
            <a:r>
              <a:rPr lang="en-US" sz="3500" dirty="0" smtClean="0">
                <a:solidFill>
                  <a:srgbClr val="FFFF00"/>
                </a:solidFill>
              </a:rPr>
              <a:t>b)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= a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+ b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-</a:t>
            </a:r>
            <a:r>
              <a:rPr lang="en-US" sz="3500" dirty="0" smtClean="0">
                <a:solidFill>
                  <a:srgbClr val="FFFF00"/>
                </a:solidFill>
              </a:rPr>
              <a:t> 2ab = a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  <a:r>
              <a:rPr lang="en-US" sz="3500" dirty="0" smtClean="0">
                <a:solidFill>
                  <a:srgbClr val="FFFF00"/>
                </a:solidFill>
              </a:rPr>
              <a:t> </a:t>
            </a:r>
            <a:r>
              <a:rPr lang="ru-RU" sz="3500" dirty="0" smtClean="0">
                <a:solidFill>
                  <a:srgbClr val="FFFF00"/>
                </a:solidFill>
              </a:rPr>
              <a:t>-</a:t>
            </a:r>
            <a:r>
              <a:rPr lang="en-US" sz="3500" dirty="0" smtClean="0">
                <a:solidFill>
                  <a:srgbClr val="FFFF00"/>
                </a:solidFill>
              </a:rPr>
              <a:t> 2ab +b</a:t>
            </a:r>
            <a:r>
              <a:rPr lang="ru-RU" sz="3500" dirty="0" smtClean="0">
                <a:solidFill>
                  <a:srgbClr val="FFFF00"/>
                </a:solidFill>
              </a:rPr>
              <a:t>²</a:t>
            </a:r>
          </a:p>
          <a:p>
            <a:endParaRPr lang="ru-RU" dirty="0"/>
          </a:p>
        </p:txBody>
      </p:sp>
      <p:pic>
        <p:nvPicPr>
          <p:cNvPr id="4" name="Рисунок 3" descr="C:\Users\Комп\AppData\Local\Microsoft\Windows\Temporary Internet Files\Content.IE5\3G03UFMN\MCj0396272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6745" y="5926455"/>
            <a:ext cx="89725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2449</TotalTime>
  <Words>2295</Words>
  <Application>Microsoft Office PowerPoint</Application>
  <PresentationFormat>Экран (4:3)</PresentationFormat>
  <Paragraphs>174</Paragraphs>
  <Slides>29</Slides>
  <Notes>3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Апекс</vt:lpstr>
      <vt:lpstr>Формула</vt:lpstr>
      <vt:lpstr>Слайд 1</vt:lpstr>
      <vt:lpstr>Формулы сокращённого умножения</vt:lpstr>
      <vt:lpstr>Цель урока </vt:lpstr>
      <vt:lpstr> Задачи урока: </vt:lpstr>
      <vt:lpstr>Ход урока</vt:lpstr>
      <vt:lpstr> Устная работа       </vt:lpstr>
      <vt:lpstr>Устная работа</vt:lpstr>
      <vt:lpstr>Объяснение нового материала</vt:lpstr>
      <vt:lpstr>Объяснение нового материала</vt:lpstr>
      <vt:lpstr>Объяснение нового материала</vt:lpstr>
      <vt:lpstr>Вывод формул</vt:lpstr>
      <vt:lpstr>Вывод формул</vt:lpstr>
      <vt:lpstr>Вывод формул</vt:lpstr>
      <vt:lpstr>Вывод формул</vt:lpstr>
      <vt:lpstr>Применение на практике </vt:lpstr>
      <vt:lpstr>Применение на практике </vt:lpstr>
      <vt:lpstr>Применение на практике </vt:lpstr>
      <vt:lpstr>Физминутка</vt:lpstr>
      <vt:lpstr>Практикум (1уровень)</vt:lpstr>
      <vt:lpstr>Практикум (1уровень)</vt:lpstr>
      <vt:lpstr>Практикум (2уровень)</vt:lpstr>
      <vt:lpstr>Практикум (2уровень)</vt:lpstr>
      <vt:lpstr>Проверьте себя</vt:lpstr>
      <vt:lpstr>Проверьте себя</vt:lpstr>
      <vt:lpstr>Проверьте себя</vt:lpstr>
      <vt:lpstr>Рефлексия </vt:lpstr>
      <vt:lpstr>Рефлексия</vt:lpstr>
      <vt:lpstr>Всем спасибо за урок ! Желаю удачи !</vt:lpstr>
      <vt:lpstr>Список литературы :  1. Генденштейн Л.Э.  Наглядный справочник по математике с примерами – М.: Илекса, 2004. 2. Гельфман Э.Г. Тождества сокращённого умножения – Томск : Издательство Томского университета, 1996. 3. Зильберберг Н.И. Алгебра-8 – Псков: Издательство Псковского областного института усовершенствования учителей, 1996. 4. Мордкович А.Г. Алгебра-7 (учебник) – М.: Мнемозина, 2005. 5. Мордкович А.Г. Алгебра-7 (задачник) – М.: Мнемозина, 2005.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сокращённого умножения</dc:title>
  <dc:creator>Комп</dc:creator>
  <cp:lastModifiedBy>Комп</cp:lastModifiedBy>
  <cp:revision>438</cp:revision>
  <dcterms:created xsi:type="dcterms:W3CDTF">2007-12-27T14:32:32Z</dcterms:created>
  <dcterms:modified xsi:type="dcterms:W3CDTF">2010-05-06T13:59:30Z</dcterms:modified>
</cp:coreProperties>
</file>