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68" autoAdjust="0"/>
  </p:normalViewPr>
  <p:slideViewPr>
    <p:cSldViewPr>
      <p:cViewPr varScale="1">
        <p:scale>
          <a:sx n="60" d="100"/>
          <a:sy n="60" d="100"/>
        </p:scale>
        <p:origin x="-3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7EEC1-6CF0-499D-9CF6-F8DA714EBA81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523D5-50CD-42B2-A1A9-66D8ECD10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523D5-50CD-42B2-A1A9-66D8ECD10E4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642919"/>
            <a:ext cx="845820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err="1" smtClean="0"/>
              <a:t>Тьюторство</a:t>
            </a:r>
            <a:r>
              <a:rPr lang="en-US" sz="4000" dirty="0" smtClean="0"/>
              <a:t>.</a:t>
            </a:r>
            <a:br>
              <a:rPr lang="en-US" sz="4000" dirty="0" smtClean="0"/>
            </a:br>
            <a:r>
              <a:rPr lang="ru-RU" sz="2700" dirty="0" err="1" smtClean="0"/>
              <a:t>Латыпова</a:t>
            </a:r>
            <a:r>
              <a:rPr lang="ru-RU" sz="2700" dirty="0" smtClean="0"/>
              <a:t> Р.И. – учитель математики гимназии №1 г.о.Стрежево</a:t>
            </a:r>
            <a:r>
              <a:rPr lang="ru-RU" sz="4000" dirty="0" smtClean="0"/>
              <a:t>й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4071942"/>
            <a:ext cx="8286808" cy="2143140"/>
          </a:xfrm>
        </p:spPr>
        <p:txBody>
          <a:bodyPr>
            <a:noAutofit/>
          </a:bodyPr>
          <a:lstStyle/>
          <a:p>
            <a:r>
              <a:rPr lang="ru-RU" sz="2000" dirty="0" smtClean="0"/>
              <a:t>ТЬЮТОР </a:t>
            </a:r>
            <a:r>
              <a:rPr lang="ru-RU" sz="2000" dirty="0" smtClean="0"/>
              <a:t>(от англ. </a:t>
            </a:r>
            <a:r>
              <a:rPr lang="en-US" sz="2000" dirty="0" smtClean="0"/>
              <a:t>Tutor</a:t>
            </a:r>
            <a:r>
              <a:rPr lang="ru-RU" sz="2000" dirty="0" smtClean="0"/>
              <a:t>) означает «домашний учитель, репетитор, школьный наставник,  опекун». </a:t>
            </a:r>
          </a:p>
          <a:p>
            <a:r>
              <a:rPr lang="ru-RU" sz="2000" dirty="0" err="1" smtClean="0"/>
              <a:t>Тьюторство</a:t>
            </a:r>
            <a:r>
              <a:rPr lang="ru-RU" sz="2000" dirty="0" smtClean="0"/>
              <a:t>,  как одна из институционных  форм наставничества, возникло в первых Британских университетах: Оксворд, Кембридж.</a:t>
            </a:r>
          </a:p>
          <a:p>
            <a:r>
              <a:rPr lang="ru-RU" sz="2000" dirty="0" smtClean="0"/>
              <a:t> В России – «дядьки».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Тьюторская</a:t>
            </a:r>
            <a:r>
              <a:rPr lang="ru-RU" dirty="0" smtClean="0"/>
              <a:t> система включает а себя: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*сопровождение обучения (культурный уровень)</a:t>
            </a:r>
          </a:p>
          <a:p>
            <a:r>
              <a:rPr lang="ru-RU" dirty="0" smtClean="0"/>
              <a:t>* сопровождение учения (соединение культурного и индивидуального)</a:t>
            </a:r>
          </a:p>
          <a:p>
            <a:r>
              <a:rPr lang="ru-RU" dirty="0" smtClean="0"/>
              <a:t>*сопровождение построения студентом своего образа в самом широком смысле слова (индивидуальный аспект).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ТЬЮТОРИАЛ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1989-90 гг. г. Москва. Щедровицкий, вожатые «Артека»</a:t>
            </a:r>
          </a:p>
          <a:p>
            <a:r>
              <a:rPr lang="ru-RU" dirty="0" smtClean="0"/>
              <a:t>1991г. – г. Томск. Ковалева Т.М., школа «Эврика развития»</a:t>
            </a:r>
          </a:p>
          <a:p>
            <a:r>
              <a:rPr lang="ru-RU" dirty="0" smtClean="0"/>
              <a:t>1996-2011г.г. – ежегодная научно – практическая конференция</a:t>
            </a:r>
          </a:p>
          <a:p>
            <a:r>
              <a:rPr lang="ru-RU" dirty="0" smtClean="0"/>
              <a:t>2007 г. – создание Межрегиональной тьюторской ассоциации</a:t>
            </a:r>
          </a:p>
          <a:p>
            <a:r>
              <a:rPr lang="ru-RU" dirty="0" smtClean="0"/>
              <a:t>2008 г. – введение в реестр профессий, номенклатурной должности</a:t>
            </a:r>
          </a:p>
          <a:p>
            <a:r>
              <a:rPr lang="ru-RU" dirty="0" smtClean="0"/>
              <a:t>2009 г. – президентская инициатива «Наша новая школа», проект ФГОС</a:t>
            </a:r>
          </a:p>
          <a:p>
            <a:r>
              <a:rPr lang="ru-RU" dirty="0" smtClean="0"/>
              <a:t>2010 г. – открытие  мастерской, программы подготовки тьюторов (МПГУ – Московский педагогический</a:t>
            </a:r>
          </a:p>
          <a:p>
            <a:r>
              <a:rPr lang="ru-RU" dirty="0" smtClean="0"/>
              <a:t> гос. Университет)</a:t>
            </a:r>
          </a:p>
          <a:p>
            <a:r>
              <a:rPr lang="ru-RU" dirty="0" smtClean="0"/>
              <a:t>2011 – 2012 г.г. – разработка стандарта профессиональной тьюторской деятельности</a:t>
            </a:r>
          </a:p>
          <a:p>
            <a:r>
              <a:rPr lang="ru-RU" dirty="0" smtClean="0"/>
              <a:t>2012 г. – концепт тьюторской модели образования стал одним из победителей конкурса «Школа Сколково»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ТЬЮТОРИАЛ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85786" y="2214556"/>
          <a:ext cx="7175566" cy="4357716"/>
        </p:xfrm>
        <a:graphic>
          <a:graphicData uri="http://schemas.openxmlformats.org/drawingml/2006/table">
            <a:tbl>
              <a:tblPr/>
              <a:tblGrid>
                <a:gridCol w="3535662"/>
                <a:gridCol w="3639904"/>
              </a:tblGrid>
              <a:tr h="751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Тьюторское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(действие + средство)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Ситуация  + зачем?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5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1. Задавание вопросов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Побуждение к выбору, правильность выбора конечной цели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2. Беседа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Уточнение, компромисс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0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3. Помощь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Оформление индивидуальных карт, нахождение связей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7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4.Эмоциональная поддержка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Для определения с выбором, подталкивание к работе с собой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472648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Этапы работы (содержание тьюторства)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-создание микроклимата (открытость, не иерархичность)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-оргмомент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визуализация (образовательная среда, ориентировки)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-распределение группы по целям (ситуация самоопределения, понимание своей ситуации)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-придание значимости каждого члена и коллектива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-проектная схема работы (алгоритм мышления)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-вопросы вызовы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личностные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 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свой выбор)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-ответственность за результат и себя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-общая рефлексия (самоанализ)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141258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математике целесообразна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групповая работа с модулями.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Карта.	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669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Охват материала.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669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Маршруты движения.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28596" y="919334"/>
            <a:ext cx="8715404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Математика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это (модули)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-арифметика (счет, число, +, - , : , *)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-алгебра  (множество и операции)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-геометрия  (фигуры, преобразование фигур)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-математический анализ (функция, дифф-е, интег-е)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-теория вероятностей и комбинаторика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Разбить курс математики на модули, найти связки между модулями, выделить типовые задачи, отработать навыки, выработать систему диагностики курса.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Такой вид работы весьма актуален в старшей школе.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</TotalTime>
  <Words>419</Words>
  <Application>Microsoft Office PowerPoint</Application>
  <PresentationFormat>Экран (4:3)</PresentationFormat>
  <Paragraphs>59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Тьюторство. Латыпова Р.И. – учитель математики гимназии №1 г.о.Стрежевой</vt:lpstr>
      <vt:lpstr>Тьюторская система включает а себя: </vt:lpstr>
      <vt:lpstr>ТЬЮТОРИАЛ</vt:lpstr>
      <vt:lpstr>ТЬЮТОРИАЛ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Немного истории</dc:title>
  <dc:creator>admin</dc:creator>
  <cp:lastModifiedBy>Мальцева Ольга Юрьевна</cp:lastModifiedBy>
  <cp:revision>9</cp:revision>
  <dcterms:created xsi:type="dcterms:W3CDTF">2013-05-20T07:07:34Z</dcterms:created>
  <dcterms:modified xsi:type="dcterms:W3CDTF">2013-08-27T05:35:35Z</dcterms:modified>
</cp:coreProperties>
</file>