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83518"/>
    <a:srgbClr val="B808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A92AE-9706-4BE7-BB97-2761EC333297}" type="datetimeFigureOut">
              <a:rPr lang="ru-RU" smtClean="0"/>
              <a:pPr/>
              <a:t>10.05.2008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6BA883-5910-4426-A5BD-F0B29062B2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30718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Прямоугольный треугольник в древнем Египте и в современной геометрии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257176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Как египтяне измеряли площадь любого треугольника</a:t>
            </a:r>
            <a:r>
              <a:rPr lang="en-US" sz="5400" b="1" dirty="0" smtClean="0">
                <a:solidFill>
                  <a:srgbClr val="C00000"/>
                </a:solidFill>
              </a:rPr>
              <a:t>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928662" y="4000504"/>
            <a:ext cx="3286148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57554" y="3143248"/>
            <a:ext cx="4572032" cy="3143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85918" y="6286520"/>
            <a:ext cx="6143668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750993" y="4749809"/>
            <a:ext cx="321471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71934" y="485776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 1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57422" y="557214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 2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271462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B808B8"/>
                </a:solidFill>
              </a:rPr>
              <a:t>S=S1+S2</a:t>
            </a:r>
            <a:endParaRPr lang="ru-RU" sz="4800" b="1" dirty="0">
              <a:solidFill>
                <a:srgbClr val="B808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Домашняя задача: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7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Вычислить площадь участка треугольной формы египетского крестьянина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00034" y="3786190"/>
            <a:ext cx="2214578" cy="13573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85984" y="3357562"/>
            <a:ext cx="3643338" cy="22145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28662" y="5572140"/>
            <a:ext cx="492922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178695" y="4464851"/>
            <a:ext cx="22145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00562" y="3714752"/>
            <a:ext cx="89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50 м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5715016"/>
            <a:ext cx="89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20 м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3786190"/>
            <a:ext cx="913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40 м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5715016"/>
            <a:ext cx="857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 м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50" y="342900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Найти</a:t>
            </a:r>
            <a:r>
              <a:rPr lang="en-US" sz="3200" b="1" dirty="0" smtClean="0"/>
              <a:t> </a:t>
            </a:r>
            <a:r>
              <a:rPr lang="ru-RU" sz="3200" b="1" dirty="0" smtClean="0"/>
              <a:t> </a:t>
            </a:r>
            <a:r>
              <a:rPr lang="en-US" sz="3200" b="1" dirty="0" smtClean="0"/>
              <a:t>S </a:t>
            </a:r>
            <a:endParaRPr lang="ru-RU" sz="3200" b="1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8143900" y="3714752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Вопросы землемеров: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Где стал применяться прямоугольный треугольник?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 Что означает геометрия?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 Чем у египтян был катет?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 Чем у египтян была гипотенуза?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 Как египтяне называли прямоугольный треугольник?</a:t>
            </a: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</a:rPr>
              <a:t>Синквейн</a:t>
            </a:r>
            <a:r>
              <a:rPr lang="ru-RU" sz="5400" b="1" dirty="0" smtClean="0">
                <a:solidFill>
                  <a:srgbClr val="C00000"/>
                </a:solidFill>
              </a:rPr>
              <a:t>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u="sng" dirty="0" smtClean="0">
                <a:solidFill>
                  <a:schemeClr val="accent4"/>
                </a:solidFill>
              </a:rPr>
              <a:t>Египетские строители: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4"/>
                </a:solidFill>
              </a:rPr>
              <a:t>                                           </a:t>
            </a:r>
            <a:r>
              <a:rPr lang="ru-RU" sz="3200" b="1" i="1" dirty="0" smtClean="0">
                <a:solidFill>
                  <a:srgbClr val="C83518"/>
                </a:solidFill>
              </a:rPr>
              <a:t>Катет и гипотенуза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C83518"/>
                </a:solidFill>
              </a:rPr>
              <a:t>                                                                  в Египте</a:t>
            </a:r>
          </a:p>
          <a:p>
            <a:pPr>
              <a:buNone/>
            </a:pPr>
            <a:r>
              <a:rPr lang="ru-RU" sz="3200" b="1" u="sng" dirty="0" err="1" smtClean="0">
                <a:solidFill>
                  <a:schemeClr val="accent4"/>
                </a:solidFill>
              </a:rPr>
              <a:t>Пифагорцы</a:t>
            </a:r>
            <a:r>
              <a:rPr lang="ru-RU" sz="3200" b="1" u="sng" dirty="0" smtClean="0">
                <a:solidFill>
                  <a:schemeClr val="accent4"/>
                </a:solidFill>
              </a:rPr>
              <a:t>: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4"/>
                </a:solidFill>
              </a:rPr>
              <a:t>                                </a:t>
            </a:r>
            <a:r>
              <a:rPr lang="ru-RU" sz="3200" b="1" i="1" dirty="0" smtClean="0">
                <a:solidFill>
                  <a:srgbClr val="C83518"/>
                </a:solidFill>
              </a:rPr>
              <a:t>Катет и гипотенуза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C83518"/>
                </a:solidFill>
              </a:rPr>
              <a:t>                                                          в геометрии </a:t>
            </a:r>
            <a:endParaRPr lang="ru-RU" sz="3200" b="1" i="1" dirty="0">
              <a:solidFill>
                <a:srgbClr val="C835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0012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Египетские строители: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2053" name="Picture 5" descr="D:\геометрия\пирами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905646" cy="5214440"/>
          </a:xfrm>
          <a:prstGeom prst="rect">
            <a:avLst/>
          </a:prstGeom>
          <a:noFill/>
        </p:spPr>
      </p:pic>
      <p:sp>
        <p:nvSpPr>
          <p:cNvPr id="8" name="Прямоугольный треугольник 7"/>
          <p:cNvSpPr/>
          <p:nvPr/>
        </p:nvSpPr>
        <p:spPr>
          <a:xfrm rot="5400000">
            <a:off x="925933" y="1002837"/>
            <a:ext cx="3143272" cy="3852194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0800000">
            <a:off x="5286380" y="1357298"/>
            <a:ext cx="3500462" cy="3852194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571472" y="5214950"/>
            <a:ext cx="1643074" cy="1401095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7715272" y="5572139"/>
            <a:ext cx="1093457" cy="950581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Построение линий горизонта: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D:\геометрия\1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742391" cy="3892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429264"/>
            <a:ext cx="8614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Какую геометрическую фигуру могли сделать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египтяне, используя этот рисунок?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129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Построение прямого угла: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357422" y="4000504"/>
            <a:ext cx="3357586" cy="614424"/>
            <a:chOff x="2357422" y="4000504"/>
            <a:chExt cx="3357586" cy="61442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357422" y="4000504"/>
              <a:ext cx="335758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357422" y="41433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86380" y="4214818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В</a:t>
              </a:r>
              <a:endParaRPr lang="ru-RU" sz="2000" b="1" dirty="0"/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2884868" y="2125014"/>
            <a:ext cx="1777284" cy="3825025"/>
          </a:xfrm>
          <a:custGeom>
            <a:avLst/>
            <a:gdLst>
              <a:gd name="connsiteX0" fmla="*/ 0 w 1777284"/>
              <a:gd name="connsiteY0" fmla="*/ 0 h 3825025"/>
              <a:gd name="connsiteX1" fmla="*/ 1764405 w 1777284"/>
              <a:gd name="connsiteY1" fmla="*/ 1893194 h 3825025"/>
              <a:gd name="connsiteX2" fmla="*/ 77273 w 1777284"/>
              <a:gd name="connsiteY2" fmla="*/ 3825025 h 3825025"/>
              <a:gd name="connsiteX3" fmla="*/ 77273 w 1777284"/>
              <a:gd name="connsiteY3" fmla="*/ 3825025 h 3825025"/>
              <a:gd name="connsiteX4" fmla="*/ 51515 w 1777284"/>
              <a:gd name="connsiteY4" fmla="*/ 3825025 h 382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284" h="3825025">
                <a:moveTo>
                  <a:pt x="0" y="0"/>
                </a:moveTo>
                <a:cubicBezTo>
                  <a:pt x="875763" y="627845"/>
                  <a:pt x="1751526" y="1255690"/>
                  <a:pt x="1764405" y="1893194"/>
                </a:cubicBezTo>
                <a:cubicBezTo>
                  <a:pt x="1777284" y="2530698"/>
                  <a:pt x="77273" y="3825025"/>
                  <a:pt x="77273" y="3825025"/>
                </a:cubicBezTo>
                <a:lnTo>
                  <a:pt x="77273" y="3825025"/>
                </a:lnTo>
                <a:lnTo>
                  <a:pt x="51515" y="3825025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28992" y="2000240"/>
            <a:ext cx="1612005" cy="4018208"/>
          </a:xfrm>
          <a:custGeom>
            <a:avLst/>
            <a:gdLst>
              <a:gd name="connsiteX0" fmla="*/ 1612005 w 1612005"/>
              <a:gd name="connsiteY0" fmla="*/ 0 h 4018208"/>
              <a:gd name="connsiteX1" fmla="*/ 2146 w 1612005"/>
              <a:gd name="connsiteY1" fmla="*/ 2073498 h 4018208"/>
              <a:gd name="connsiteX2" fmla="*/ 1599126 w 1612005"/>
              <a:gd name="connsiteY2" fmla="*/ 4018208 h 4018208"/>
              <a:gd name="connsiteX3" fmla="*/ 1599126 w 1612005"/>
              <a:gd name="connsiteY3" fmla="*/ 4018208 h 4018208"/>
              <a:gd name="connsiteX4" fmla="*/ 1586247 w 1612005"/>
              <a:gd name="connsiteY4" fmla="*/ 4018208 h 401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005" h="4018208">
                <a:moveTo>
                  <a:pt x="1612005" y="0"/>
                </a:moveTo>
                <a:cubicBezTo>
                  <a:pt x="808149" y="701898"/>
                  <a:pt x="4293" y="1403797"/>
                  <a:pt x="2146" y="2073498"/>
                </a:cubicBezTo>
                <a:cubicBezTo>
                  <a:pt x="0" y="2743199"/>
                  <a:pt x="1599126" y="4018208"/>
                  <a:pt x="1599126" y="4018208"/>
                </a:cubicBezTo>
                <a:lnTo>
                  <a:pt x="1599126" y="4018208"/>
                </a:lnTo>
                <a:lnTo>
                  <a:pt x="1586247" y="4018208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821637" y="4036223"/>
            <a:ext cx="435771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1934" y="3571876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4071966" cy="857248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</a:rPr>
              <a:t>Пифагорцы</a:t>
            </a:r>
            <a:r>
              <a:rPr lang="ru-RU" sz="5400" b="1" dirty="0" smtClean="0">
                <a:solidFill>
                  <a:srgbClr val="C00000"/>
                </a:solidFill>
              </a:rPr>
              <a:t>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Теорема ПИФАГОРА</a:t>
            </a:r>
            <a:endParaRPr lang="ru-RU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9900"/>
                </a:solidFill>
              </a:rPr>
              <a:t>    Сумма площадей квадратов, построенных на катетах прямоугольного треугольника равна площади квадрата, построенного на гипотенузе</a:t>
            </a:r>
            <a:endParaRPr lang="ru-RU" sz="2800" b="1" i="1" dirty="0">
              <a:solidFill>
                <a:srgbClr val="009900"/>
              </a:solidFill>
            </a:endParaRPr>
          </a:p>
        </p:txBody>
      </p:sp>
      <p:pic>
        <p:nvPicPr>
          <p:cNvPr id="4100" name="Picture 4" descr="D:\геометрия\16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357562"/>
            <a:ext cx="3523434" cy="3194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Задача – практикум: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783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Как с помощью ленточки с 12 узелками можно построить прямоугольный треугольник?</a:t>
            </a:r>
            <a:endParaRPr lang="ru-RU" sz="3200" i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D:\геометрия\160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643182"/>
            <a:ext cx="3000396" cy="4061444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86116" y="5072074"/>
            <a:ext cx="54292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3714744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214810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8072462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214678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643438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143504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5643570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6143636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6643702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7143768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643834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8572528" y="500063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3573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Построение прямоугольного треугольника: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00034" y="2428868"/>
            <a:ext cx="4214842" cy="2001852"/>
            <a:chOff x="500034" y="2428868"/>
            <a:chExt cx="4214842" cy="200185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00034" y="2857496"/>
              <a:ext cx="214314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00034" y="3643314"/>
              <a:ext cx="307183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00034" y="4429132"/>
              <a:ext cx="42148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57290" y="3143248"/>
              <a:ext cx="627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4 см</a:t>
              </a:r>
              <a:endParaRPr lang="ru-R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7290" y="2428868"/>
              <a:ext cx="613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3 см</a:t>
              </a:r>
              <a:endParaRPr lang="ru-R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57290" y="3929066"/>
              <a:ext cx="615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5 см</a:t>
              </a:r>
              <a:endParaRPr lang="ru-RU" b="1" dirty="0"/>
            </a:p>
          </p:txBody>
        </p:sp>
      </p:grpSp>
      <p:sp>
        <p:nvSpPr>
          <p:cNvPr id="15" name="Прямоугольный треугольник 14"/>
          <p:cNvSpPr/>
          <p:nvPr/>
        </p:nvSpPr>
        <p:spPr>
          <a:xfrm>
            <a:off x="5500694" y="2428868"/>
            <a:ext cx="3000396" cy="342902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14876" y="3643314"/>
            <a:ext cx="62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 см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43702" y="6072206"/>
            <a:ext cx="61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 см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72330" y="3643314"/>
            <a:ext cx="61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 см</a:t>
            </a:r>
            <a:endParaRPr lang="ru-RU" b="1" dirty="0"/>
          </a:p>
        </p:txBody>
      </p:sp>
      <p:sp>
        <p:nvSpPr>
          <p:cNvPr id="21" name="Полилиния 20"/>
          <p:cNvSpPr/>
          <p:nvPr/>
        </p:nvSpPr>
        <p:spPr>
          <a:xfrm>
            <a:off x="5329707" y="2253803"/>
            <a:ext cx="171719" cy="422856"/>
          </a:xfrm>
          <a:custGeom>
            <a:avLst/>
            <a:gdLst>
              <a:gd name="connsiteX0" fmla="*/ 15025 w 171719"/>
              <a:gd name="connsiteY0" fmla="*/ 0 h 422856"/>
              <a:gd name="connsiteX1" fmla="*/ 169572 w 171719"/>
              <a:gd name="connsiteY1" fmla="*/ 180304 h 422856"/>
              <a:gd name="connsiteX2" fmla="*/ 27904 w 171719"/>
              <a:gd name="connsiteY2" fmla="*/ 386366 h 422856"/>
              <a:gd name="connsiteX3" fmla="*/ 2147 w 171719"/>
              <a:gd name="connsiteY3" fmla="*/ 399245 h 42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719" h="422856">
                <a:moveTo>
                  <a:pt x="15025" y="0"/>
                </a:moveTo>
                <a:cubicBezTo>
                  <a:pt x="91225" y="57955"/>
                  <a:pt x="167426" y="115910"/>
                  <a:pt x="169572" y="180304"/>
                </a:cubicBezTo>
                <a:cubicBezTo>
                  <a:pt x="171719" y="244698"/>
                  <a:pt x="55808" y="349876"/>
                  <a:pt x="27904" y="386366"/>
                </a:cubicBezTo>
                <a:cubicBezTo>
                  <a:pt x="0" y="422856"/>
                  <a:pt x="1073" y="411050"/>
                  <a:pt x="2147" y="3992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497133" y="2240924"/>
            <a:ext cx="118056" cy="425003"/>
          </a:xfrm>
          <a:custGeom>
            <a:avLst/>
            <a:gdLst>
              <a:gd name="connsiteX0" fmla="*/ 118056 w 118056"/>
              <a:gd name="connsiteY0" fmla="*/ 0 h 425003"/>
              <a:gd name="connsiteX1" fmla="*/ 2146 w 118056"/>
              <a:gd name="connsiteY1" fmla="*/ 180304 h 425003"/>
              <a:gd name="connsiteX2" fmla="*/ 105177 w 118056"/>
              <a:gd name="connsiteY2" fmla="*/ 425003 h 4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56" h="425003">
                <a:moveTo>
                  <a:pt x="118056" y="0"/>
                </a:moveTo>
                <a:cubicBezTo>
                  <a:pt x="61174" y="54735"/>
                  <a:pt x="4292" y="109470"/>
                  <a:pt x="2146" y="180304"/>
                </a:cubicBezTo>
                <a:cubicBezTo>
                  <a:pt x="0" y="251138"/>
                  <a:pt x="52588" y="338070"/>
                  <a:pt x="105177" y="4250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36536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6000" b="1" dirty="0" smtClean="0">
                <a:solidFill>
                  <a:srgbClr val="C00000"/>
                </a:solidFill>
              </a:rPr>
              <a:t>Цель: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4900" b="1" i="1" dirty="0" smtClean="0">
                <a:solidFill>
                  <a:schemeClr val="accent2">
                    <a:lumMod val="75000"/>
                  </a:schemeClr>
                </a:solidFill>
              </a:rPr>
              <a:t>познакомиться с историей применения прямоугольного треугольника в древнем Египте и на уроках геометрии </a:t>
            </a:r>
            <a:endParaRPr lang="ru-RU" sz="49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Египетские числа: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428868"/>
            <a:ext cx="4143404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b="1" dirty="0" smtClean="0"/>
              <a:t>3 + 4 = 5</a:t>
            </a:r>
            <a:endParaRPr lang="ru-RU" sz="8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000240"/>
            <a:ext cx="5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2000240"/>
            <a:ext cx="5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2000240"/>
            <a:ext cx="5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071942"/>
            <a:ext cx="84137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Домашнее задание: </a:t>
            </a:r>
          </a:p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проверить будут ли числа 6, 8, 10 египетскими, если да, построить прямоугольный треугольник с данными длинами сторон 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Пирамида достижений: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786182" y="2143116"/>
            <a:ext cx="4929222" cy="4286280"/>
            <a:chOff x="1714480" y="2000240"/>
            <a:chExt cx="5072098" cy="435771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714480" y="6355666"/>
              <a:ext cx="5072098" cy="229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714480" y="5715016"/>
              <a:ext cx="3071834" cy="64064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786314" y="5715016"/>
              <a:ext cx="2000264" cy="64065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000364" y="3786190"/>
              <a:ext cx="3714776" cy="1428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3680171" y="3249259"/>
              <a:ext cx="4355426" cy="18573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142976" y="2571744"/>
              <a:ext cx="4357718" cy="321471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285720" y="5643578"/>
            <a:ext cx="3396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Вычисляли площадь </a:t>
            </a:r>
          </a:p>
          <a:p>
            <a:r>
              <a:rPr lang="ru-RU" sz="2400" b="1" dirty="0" smtClean="0"/>
              <a:t>прямоугольного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500298" y="2786058"/>
            <a:ext cx="3432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/>
              <a:t>Строили прямой угол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8596" y="450057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Строили      прямоугольный</a:t>
            </a:r>
            <a:endParaRPr lang="ru-RU" sz="2400" b="1" dirty="0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3929058" y="5000636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071802" y="6143644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1214414" y="350043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Вычисляли </a:t>
            </a:r>
          </a:p>
          <a:p>
            <a:pPr algn="r"/>
            <a:r>
              <a:rPr lang="ru-RU" sz="2400" b="1" dirty="0" smtClean="0"/>
              <a:t>площадь любого</a:t>
            </a:r>
            <a:endParaRPr lang="ru-RU" sz="2400" b="1" dirty="0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4786314" y="4000504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геометрия\14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8011872" cy="28113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1214422"/>
            <a:ext cx="5882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Спасибо за урок!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Групповая работа: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0070C0"/>
                </a:solidFill>
              </a:rPr>
              <a:t>Землемеры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70C0"/>
                </a:solidFill>
              </a:rPr>
              <a:t> Египетские строители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</a:rPr>
              <a:t>Пифагорцы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20114" cy="86752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Интеллектуальная разминка: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633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ru-RU" sz="3600" dirty="0" smtClean="0">
                <a:solidFill>
                  <a:srgbClr val="00B050"/>
                </a:solidFill>
              </a:rPr>
              <a:t>- Катет больше гипотенузы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714620"/>
            <a:ext cx="6302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B050"/>
                </a:solidFill>
              </a:rPr>
              <a:t>Катет, лежащий напротив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угла в 60 градусов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равен половине гипотенузы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000636"/>
            <a:ext cx="6628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B050"/>
                </a:solidFill>
              </a:rPr>
              <a:t>Катет – это сторона, лежащая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напротив прямого угла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84698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Интеллектуальная разминка: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285720" y="1428736"/>
            <a:ext cx="7191392" cy="2702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- </a:t>
            </a:r>
            <a:r>
              <a:rPr lang="ru-RU" sz="3600" dirty="0" smtClean="0">
                <a:solidFill>
                  <a:srgbClr val="00B050"/>
                </a:solidFill>
              </a:rPr>
              <a:t>В прямоугольном треугольнике 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   с углом в 30 градусов катет и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   гипотенуза не могут равняться 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   4 и 8 см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214818"/>
            <a:ext cx="6340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B050"/>
                </a:solidFill>
              </a:rPr>
              <a:t>Гипотенуза – это сторона, </a:t>
            </a:r>
          </a:p>
          <a:p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прилежащая к прямому углу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429264"/>
            <a:ext cx="6558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00B050"/>
                </a:solidFill>
              </a:rPr>
              <a:t>Внешний и внутренний углы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треугольника - вертикальные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Землемеры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геометрия\Ни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57290" y="2143116"/>
            <a:ext cx="6738561" cy="3502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9184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Площадь участка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3000396" cy="20717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7158" y="1500174"/>
            <a:ext cx="3000396" cy="20717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00166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214311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29190" y="171448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B808B8"/>
                </a:solidFill>
              </a:rPr>
              <a:t>S = </a:t>
            </a:r>
            <a:r>
              <a:rPr lang="en-US" sz="5400" b="1" dirty="0" err="1" smtClean="0">
                <a:solidFill>
                  <a:srgbClr val="B808B8"/>
                </a:solidFill>
              </a:rPr>
              <a:t>ab</a:t>
            </a:r>
            <a:r>
              <a:rPr lang="en-US" sz="5400" b="1" dirty="0" smtClean="0">
                <a:solidFill>
                  <a:srgbClr val="B808B8"/>
                </a:solidFill>
              </a:rPr>
              <a:t>/2</a:t>
            </a:r>
            <a:endParaRPr lang="ru-RU" sz="5400" b="1" dirty="0">
              <a:solidFill>
                <a:srgbClr val="B808B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78632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Задача №1: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5000628" y="3643314"/>
            <a:ext cx="3000396" cy="2428892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5214950"/>
            <a:ext cx="93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100 м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6215082"/>
            <a:ext cx="975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200 м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Решение: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072462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S =(10</a:t>
            </a:r>
            <a:r>
              <a:rPr lang="ru-RU" sz="5400" dirty="0" smtClean="0"/>
              <a:t>0</a:t>
            </a:r>
            <a:r>
              <a:rPr lang="en-US" sz="5400" dirty="0" smtClean="0"/>
              <a:t>  200</a:t>
            </a:r>
            <a:r>
              <a:rPr lang="ru-RU" sz="5400" dirty="0" smtClean="0"/>
              <a:t>)</a:t>
            </a:r>
            <a:r>
              <a:rPr lang="en-US" sz="5400" dirty="0" smtClean="0"/>
              <a:t>/2=10000</a:t>
            </a:r>
            <a:r>
              <a:rPr lang="ru-RU" sz="5400" dirty="0" smtClean="0"/>
              <a:t> </a:t>
            </a:r>
            <a:r>
              <a:rPr lang="ru-RU" sz="4400" dirty="0" smtClean="0"/>
              <a:t>кв.м</a:t>
            </a:r>
            <a:endParaRPr lang="ru-RU" sz="4400" dirty="0"/>
          </a:p>
        </p:txBody>
      </p:sp>
      <p:sp>
        <p:nvSpPr>
          <p:cNvPr id="4" name="Умножение 3"/>
          <p:cNvSpPr/>
          <p:nvPr/>
        </p:nvSpPr>
        <p:spPr>
          <a:xfrm>
            <a:off x="2714612" y="3143248"/>
            <a:ext cx="285752" cy="4857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192880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B808B8"/>
                </a:solidFill>
              </a:rPr>
              <a:t>S = </a:t>
            </a:r>
            <a:r>
              <a:rPr lang="en-US" sz="5400" b="1" dirty="0" err="1" smtClean="0">
                <a:solidFill>
                  <a:srgbClr val="B808B8"/>
                </a:solidFill>
              </a:rPr>
              <a:t>ab</a:t>
            </a:r>
            <a:r>
              <a:rPr lang="en-US" sz="5400" b="1" dirty="0" smtClean="0">
                <a:solidFill>
                  <a:srgbClr val="B808B8"/>
                </a:solidFill>
              </a:rPr>
              <a:t>/2</a:t>
            </a:r>
            <a:endParaRPr lang="ru-RU" sz="5400" b="1" dirty="0">
              <a:solidFill>
                <a:srgbClr val="B808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Прямоугольный треугольник: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7884" y="1935480"/>
            <a:ext cx="2828916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- натянутая веревка от шеста</a:t>
            </a:r>
            <a:endParaRPr lang="ru-RU" sz="4000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785786" y="2143116"/>
            <a:ext cx="4500594" cy="4071966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2857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Вертикальный шест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>
            <a:stCxn id="4" idx="0"/>
            <a:endCxn id="4" idx="2"/>
          </p:cNvCxnSpPr>
          <p:nvPr/>
        </p:nvCxnSpPr>
        <p:spPr>
          <a:xfrm rot="16200000" flipH="1">
            <a:off x="-1250197" y="4179099"/>
            <a:ext cx="4071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57356" y="2428868"/>
            <a:ext cx="2579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Натянутая веревка</a:t>
            </a:r>
            <a:endParaRPr lang="ru-RU" sz="2000" b="1" dirty="0"/>
          </a:p>
        </p:txBody>
      </p:sp>
      <p:cxnSp>
        <p:nvCxnSpPr>
          <p:cNvPr id="10" name="Прямая соединительная линия 9"/>
          <p:cNvCxnSpPr>
            <a:stCxn id="4" idx="0"/>
            <a:endCxn id="4" idx="4"/>
          </p:cNvCxnSpPr>
          <p:nvPr/>
        </p:nvCxnSpPr>
        <p:spPr>
          <a:xfrm rot="16200000" flipH="1">
            <a:off x="1000100" y="1928802"/>
            <a:ext cx="4071966" cy="45005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>
            <a:off x="6286512" y="2285992"/>
            <a:ext cx="1500198" cy="15716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356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Прямоугольный треугольник в древнем Египте и в современной геометрии</vt:lpstr>
      <vt:lpstr>  Цель:     познакомиться с историей применения прямоугольного треугольника в древнем Египте и на уроках геометрии </vt:lpstr>
      <vt:lpstr>Групповая работа:</vt:lpstr>
      <vt:lpstr>Интеллектуальная разминка:</vt:lpstr>
      <vt:lpstr>Интеллектуальная разминка:</vt:lpstr>
      <vt:lpstr>Землемеры</vt:lpstr>
      <vt:lpstr>Площадь участка</vt:lpstr>
      <vt:lpstr>Решение:</vt:lpstr>
      <vt:lpstr>Прямоугольный треугольник:</vt:lpstr>
      <vt:lpstr>Как египтяне измеряли площадь любого треугольника?</vt:lpstr>
      <vt:lpstr>Домашняя задача:</vt:lpstr>
      <vt:lpstr>Вопросы землемеров:</vt:lpstr>
      <vt:lpstr>Синквейн:</vt:lpstr>
      <vt:lpstr>Египетские строители:</vt:lpstr>
      <vt:lpstr>Построение линий горизонта:</vt:lpstr>
      <vt:lpstr>Построение прямого угла:</vt:lpstr>
      <vt:lpstr>Пифагорцы:</vt:lpstr>
      <vt:lpstr>Задача – практикум:</vt:lpstr>
      <vt:lpstr>Построение прямоугольного треугольника:</vt:lpstr>
      <vt:lpstr>Египетские числа:</vt:lpstr>
      <vt:lpstr>Пирамида достижений:</vt:lpstr>
      <vt:lpstr>Слайд 22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 треугольник в древнем Египте и в современной геометрии</dc:title>
  <dc:creator>школа</dc:creator>
  <cp:lastModifiedBy>школа</cp:lastModifiedBy>
  <cp:revision>20</cp:revision>
  <dcterms:created xsi:type="dcterms:W3CDTF">2008-05-10T09:44:09Z</dcterms:created>
  <dcterms:modified xsi:type="dcterms:W3CDTF">2008-05-10T12:52:17Z</dcterms:modified>
</cp:coreProperties>
</file>